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77" r:id="rId3"/>
    <p:sldId id="257" r:id="rId4"/>
    <p:sldId id="282" r:id="rId5"/>
    <p:sldId id="281" r:id="rId6"/>
    <p:sldId id="283" r:id="rId7"/>
    <p:sldId id="278" r:id="rId8"/>
    <p:sldId id="274" r:id="rId9"/>
    <p:sldId id="267" r:id="rId10"/>
    <p:sldId id="266" r:id="rId11"/>
    <p:sldId id="264" r:id="rId12"/>
    <p:sldId id="258" r:id="rId13"/>
    <p:sldId id="288" r:id="rId14"/>
    <p:sldId id="285" r:id="rId15"/>
    <p:sldId id="286" r:id="rId16"/>
    <p:sldId id="287" r:id="rId17"/>
    <p:sldId id="259" r:id="rId18"/>
    <p:sldId id="260" r:id="rId19"/>
    <p:sldId id="275" r:id="rId20"/>
    <p:sldId id="268" r:id="rId21"/>
    <p:sldId id="262" r:id="rId22"/>
    <p:sldId id="263" r:id="rId23"/>
    <p:sldId id="265" r:id="rId24"/>
    <p:sldId id="269" r:id="rId25"/>
    <p:sldId id="279" r:id="rId26"/>
    <p:sldId id="270" r:id="rId27"/>
    <p:sldId id="280" r:id="rId28"/>
    <p:sldId id="273" r:id="rId29"/>
    <p:sldId id="271"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Xingyu Chen (FA Talent)" initials="XC" lastIdx="1" clrIdx="0">
    <p:extLst>
      <p:ext uri="{19B8F6BF-5375-455C-9EA6-DF929625EA0E}">
        <p15:presenceInfo xmlns:p15="http://schemas.microsoft.com/office/powerpoint/2012/main" userId="S::v-xingyuchen@microsoft.com::db7c336d-c6bc-4a3d-b935-4c52674a836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13" autoAdjust="0"/>
    <p:restoredTop sz="69747" autoAdjust="0"/>
  </p:normalViewPr>
  <p:slideViewPr>
    <p:cSldViewPr snapToGrid="0">
      <p:cViewPr varScale="1">
        <p:scale>
          <a:sx n="59" d="100"/>
          <a:sy n="59" d="100"/>
        </p:scale>
        <p:origin x="917" y="62"/>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webp>
</file>

<file path=ppt/media/image28.png>
</file>

<file path=ppt/media/image29.png>
</file>

<file path=ppt/media/image3.pn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F83361-BC1A-4FD9-8755-B549520F9E10}" type="datetimeFigureOut">
              <a:rPr lang="en-US" smtClean="0"/>
              <a:t>11/13/2023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B0886D-F814-4B2F-AE20-825A0220E0C3}" type="slidenum">
              <a:rPr lang="en-US" smtClean="0"/>
              <a:t>‹#›</a:t>
            </a:fld>
            <a:endParaRPr lang="en-US"/>
          </a:p>
        </p:txBody>
      </p:sp>
    </p:spTree>
    <p:extLst>
      <p:ext uri="{BB962C8B-B14F-4D97-AF65-F5344CB8AC3E}">
        <p14:creationId xmlns:p14="http://schemas.microsoft.com/office/powerpoint/2010/main" val="1104140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a:t>
            </a:r>
          </a:p>
          <a:p>
            <a:r>
              <a:rPr lang="en-US" dirty="0"/>
              <a:t>my name is Xingyu Chen,</a:t>
            </a:r>
          </a:p>
          <a:p>
            <a:r>
              <a:rPr lang="en-US" dirty="0"/>
              <a:t>I am a second year PhD student at UC San Diego, </a:t>
            </a:r>
          </a:p>
          <a:p>
            <a:r>
              <a:rPr lang="en-US" dirty="0"/>
              <a:t>and am glad to be to present our work [</a:t>
            </a:r>
            <a:r>
              <a:rPr lang="en-US" dirty="0" err="1"/>
              <a:t>Titile</a:t>
            </a:r>
            <a:r>
              <a:rPr lang="en-US" dirty="0"/>
              <a:t>].</a:t>
            </a:r>
          </a:p>
          <a:p>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1</a:t>
            </a:fld>
            <a:endParaRPr lang="en-US"/>
          </a:p>
        </p:txBody>
      </p:sp>
    </p:spTree>
    <p:extLst>
      <p:ext uri="{BB962C8B-B14F-4D97-AF65-F5344CB8AC3E}">
        <p14:creationId xmlns:p14="http://schemas.microsoft.com/office/powerpoint/2010/main" val="21888537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öhne"/>
              </a:rPr>
              <a:t>Diffusion models are emerging generative models that capture real distributions of samples and can generate diverse kinds of outputs. </a:t>
            </a:r>
          </a:p>
          <a:p>
            <a:pPr algn="l"/>
            <a:endParaRPr lang="en-US" b="0" i="0" dirty="0">
              <a:effectLst/>
              <a:latin typeface="Söhne"/>
            </a:endParaRPr>
          </a:p>
          <a:p>
            <a:pPr algn="l"/>
            <a:r>
              <a:rPr lang="en-US" b="0" i="0" dirty="0">
                <a:effectLst/>
                <a:latin typeface="Söhne"/>
              </a:rPr>
              <a:t>They have already been used in commercial products like Stable Diffusion and </a:t>
            </a:r>
            <a:r>
              <a:rPr lang="en-US" b="0" i="0" dirty="0" err="1">
                <a:effectLst/>
                <a:latin typeface="Söhne"/>
              </a:rPr>
              <a:t>Midjourney</a:t>
            </a:r>
            <a:r>
              <a:rPr lang="en-US" b="0" i="0" dirty="0">
                <a:effectLst/>
                <a:latin typeface="Söhne"/>
              </a:rPr>
              <a:t>.</a:t>
            </a:r>
          </a:p>
          <a:p>
            <a:pPr algn="l"/>
            <a:endParaRPr lang="en-US" b="0" i="0" dirty="0">
              <a:effectLst/>
              <a:latin typeface="Söhne"/>
            </a:endParaRPr>
          </a:p>
          <a:p>
            <a:pPr algn="l"/>
            <a:r>
              <a:rPr lang="en-US" b="0" i="0" dirty="0">
                <a:effectLst/>
                <a:latin typeface="Söhne"/>
              </a:rPr>
              <a:t>However, there is a noticeable gap in research regarding the applications of diffusion models in the RF domain.</a:t>
            </a:r>
          </a:p>
          <a:p>
            <a:pPr algn="l"/>
            <a:endParaRPr lang="en-US" b="0" i="0" dirty="0">
              <a:effectLst/>
              <a:latin typeface="Söhne"/>
            </a:endParaRPr>
          </a:p>
          <a:p>
            <a:pPr algn="l"/>
            <a:r>
              <a:rPr lang="en-US" b="0" i="0" dirty="0">
                <a:effectLst/>
                <a:latin typeface="Söhne"/>
              </a:rPr>
              <a:t>We are taking a significant step in identifying the significance of diffusion models in overcoming the generalization problem in wireless sensing</a:t>
            </a:r>
          </a:p>
        </p:txBody>
      </p:sp>
      <p:sp>
        <p:nvSpPr>
          <p:cNvPr id="4" name="Slide Number Placeholder 3"/>
          <p:cNvSpPr>
            <a:spLocks noGrp="1"/>
          </p:cNvSpPr>
          <p:nvPr>
            <p:ph type="sldNum" sz="quarter" idx="5"/>
          </p:nvPr>
        </p:nvSpPr>
        <p:spPr/>
        <p:txBody>
          <a:bodyPr/>
          <a:lstStyle/>
          <a:p>
            <a:fld id="{AFB0886D-F814-4B2F-AE20-825A0220E0C3}" type="slidenum">
              <a:rPr lang="en-US" smtClean="0"/>
              <a:t>10</a:t>
            </a:fld>
            <a:endParaRPr lang="en-US"/>
          </a:p>
        </p:txBody>
      </p:sp>
    </p:spTree>
    <p:extLst>
      <p:ext uri="{BB962C8B-B14F-4D97-AF65-F5344CB8AC3E}">
        <p14:creationId xmlns:p14="http://schemas.microsoft.com/office/powerpoint/2010/main" val="39833230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Here, we propose </a:t>
            </a:r>
            <a:r>
              <a:rPr lang="en-US" b="0" i="0" dirty="0" err="1">
                <a:solidFill>
                  <a:srgbClr val="0F0F0F"/>
                </a:solidFill>
                <a:effectLst/>
                <a:latin typeface="Söhne"/>
              </a:rPr>
              <a:t>RFGen</a:t>
            </a:r>
            <a:r>
              <a:rPr lang="en-US" b="0" i="0" dirty="0">
                <a:solidFill>
                  <a:srgbClr val="0F0F0F"/>
                </a:solidFill>
                <a:effectLst/>
                <a:latin typeface="Söhne"/>
              </a:rPr>
              <a:t>, </a:t>
            </a:r>
          </a:p>
          <a:p>
            <a:endParaRPr lang="en-US" b="0" i="0" dirty="0">
              <a:solidFill>
                <a:srgbClr val="0F0F0F"/>
              </a:solidFill>
              <a:effectLst/>
              <a:latin typeface="Söhne"/>
            </a:endParaRPr>
          </a:p>
          <a:p>
            <a:r>
              <a:rPr lang="en-US" b="0" i="0" dirty="0">
                <a:solidFill>
                  <a:srgbClr val="0F0F0F"/>
                </a:solidFill>
                <a:effectLst/>
                <a:latin typeface="Söhne"/>
              </a:rPr>
              <a:t>a novel and generic solution for transitioning and expanding existing vision/graphics datasets into the wireless sensing domain.</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11</a:t>
            </a:fld>
            <a:endParaRPr lang="en-US"/>
          </a:p>
        </p:txBody>
      </p:sp>
    </p:spTree>
    <p:extLst>
      <p:ext uri="{BB962C8B-B14F-4D97-AF65-F5344CB8AC3E}">
        <p14:creationId xmlns:p14="http://schemas.microsoft.com/office/powerpoint/2010/main" val="2767747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Here is our system design</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12</a:t>
            </a:fld>
            <a:endParaRPr lang="en-US"/>
          </a:p>
        </p:txBody>
      </p:sp>
    </p:spTree>
    <p:extLst>
      <p:ext uri="{BB962C8B-B14F-4D97-AF65-F5344CB8AC3E}">
        <p14:creationId xmlns:p14="http://schemas.microsoft.com/office/powerpoint/2010/main" val="10460173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the input consists of RF sensing prompts, </a:t>
            </a:r>
          </a:p>
          <a:p>
            <a:r>
              <a:rPr lang="en-US" b="0" i="0" dirty="0">
                <a:solidFill>
                  <a:srgbClr val="0F0F0F"/>
                </a:solidFill>
                <a:effectLst/>
                <a:latin typeface="Söhne"/>
              </a:rPr>
              <a:t>which define the target sensing application in plain text and outline the potential actions of the target and its environment. </a:t>
            </a:r>
          </a:p>
          <a:p>
            <a:endParaRPr lang="en-US" b="0" i="0" dirty="0">
              <a:solidFill>
                <a:srgbClr val="0F0F0F"/>
              </a:solidFill>
              <a:effectLst/>
              <a:latin typeface="Söhne"/>
            </a:endParaRPr>
          </a:p>
          <a:p>
            <a:r>
              <a:rPr lang="en-US" b="0" i="0" dirty="0">
                <a:solidFill>
                  <a:srgbClr val="0F0F0F"/>
                </a:solidFill>
                <a:effectLst/>
                <a:latin typeface="Söhne"/>
              </a:rPr>
              <a:t>The output is a synthesized dataset.</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13</a:t>
            </a:fld>
            <a:endParaRPr lang="en-US"/>
          </a:p>
        </p:txBody>
      </p:sp>
    </p:spTree>
    <p:extLst>
      <p:ext uri="{BB962C8B-B14F-4D97-AF65-F5344CB8AC3E}">
        <p14:creationId xmlns:p14="http://schemas.microsoft.com/office/powerpoint/2010/main" val="3861256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err="1">
                <a:effectLst/>
                <a:latin typeface="Söhne"/>
              </a:rPr>
              <a:t>RFGen</a:t>
            </a:r>
            <a:r>
              <a:rPr lang="en-US" b="0" i="0" dirty="0">
                <a:effectLst/>
                <a:latin typeface="Söhne"/>
              </a:rPr>
              <a:t> initially processes the prompts using an Object Diffusion model. </a:t>
            </a:r>
          </a:p>
          <a:p>
            <a:pPr algn="l"/>
            <a:endParaRPr lang="en-US" b="0" i="0" dirty="0">
              <a:effectLst/>
              <a:latin typeface="Söhne"/>
            </a:endParaRPr>
          </a:p>
          <a:p>
            <a:pPr algn="l"/>
            <a:r>
              <a:rPr lang="en-US" b="0" i="0" dirty="0">
                <a:effectLst/>
                <a:latin typeface="Söhne"/>
              </a:rPr>
              <a:t>This models, based on its pre-trained knowledge, generates a diverse range of object motions and 3D mesh models.</a:t>
            </a:r>
          </a:p>
          <a:p>
            <a:pPr algn="l"/>
            <a:endParaRPr lang="en-US" b="0" i="0" dirty="0">
              <a:effectLst/>
              <a:latin typeface="Söhne"/>
            </a:endParaRPr>
          </a:p>
          <a:p>
            <a:pPr algn="l"/>
            <a:r>
              <a:rPr lang="en-US" b="0" i="0" dirty="0">
                <a:effectLst/>
                <a:latin typeface="Söhne"/>
              </a:rPr>
              <a:t>Simultaneously, the prompts are processed by an Environment Diffusion model, which generates various representations of environmental multipaths.</a:t>
            </a:r>
          </a:p>
          <a:p>
            <a:pPr algn="l"/>
            <a:endParaRPr lang="en-US" b="0" i="0" dirty="0">
              <a:effectLst/>
              <a:latin typeface="Söhne"/>
            </a:endParaRPr>
          </a:p>
          <a:p>
            <a:pPr algn="l"/>
            <a:r>
              <a:rPr lang="en-US" b="0" i="0" dirty="0">
                <a:effectLst/>
                <a:latin typeface="Söhne"/>
              </a:rPr>
              <a:t>The path-traced and diffused multipath data are then fused by the Path Diffusion model to further enhance realism</a:t>
            </a:r>
          </a:p>
        </p:txBody>
      </p:sp>
      <p:sp>
        <p:nvSpPr>
          <p:cNvPr id="4" name="Slide Number Placeholder 3"/>
          <p:cNvSpPr>
            <a:spLocks noGrp="1"/>
          </p:cNvSpPr>
          <p:nvPr>
            <p:ph type="sldNum" sz="quarter" idx="5"/>
          </p:nvPr>
        </p:nvSpPr>
        <p:spPr/>
        <p:txBody>
          <a:bodyPr/>
          <a:lstStyle/>
          <a:p>
            <a:fld id="{AFB0886D-F814-4B2F-AE20-825A0220E0C3}" type="slidenum">
              <a:rPr lang="en-US" smtClean="0"/>
              <a:t>14</a:t>
            </a:fld>
            <a:endParaRPr lang="en-US"/>
          </a:p>
        </p:txBody>
      </p:sp>
    </p:spTree>
    <p:extLst>
      <p:ext uri="{BB962C8B-B14F-4D97-AF65-F5344CB8AC3E}">
        <p14:creationId xmlns:p14="http://schemas.microsoft.com/office/powerpoint/2010/main" val="2501730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We also employ physical simulation methods based on ray tracing</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15</a:t>
            </a:fld>
            <a:endParaRPr lang="en-US"/>
          </a:p>
        </p:txBody>
      </p:sp>
    </p:spTree>
    <p:extLst>
      <p:ext uri="{BB962C8B-B14F-4D97-AF65-F5344CB8AC3E}">
        <p14:creationId xmlns:p14="http://schemas.microsoft.com/office/powerpoint/2010/main" val="28882392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err="1">
                <a:solidFill>
                  <a:srgbClr val="0F0F0F"/>
                </a:solidFill>
                <a:effectLst/>
                <a:latin typeface="Söhne"/>
              </a:rPr>
              <a:t>RFGen</a:t>
            </a:r>
            <a:r>
              <a:rPr lang="en-US" b="0" i="0" dirty="0">
                <a:solidFill>
                  <a:srgbClr val="0F0F0F"/>
                </a:solidFill>
                <a:effectLst/>
                <a:latin typeface="Söhne"/>
              </a:rPr>
              <a:t> operates on a hybrid model that merges white-box physical law models with black-box deep learning models. </a:t>
            </a:r>
          </a:p>
          <a:p>
            <a:endParaRPr lang="en-US" b="0" i="0" dirty="0">
              <a:solidFill>
                <a:srgbClr val="0F0F0F"/>
              </a:solidFill>
              <a:effectLst/>
              <a:latin typeface="Söhne"/>
            </a:endParaRPr>
          </a:p>
          <a:p>
            <a:r>
              <a:rPr lang="en-US" b="0" i="0" dirty="0">
                <a:solidFill>
                  <a:srgbClr val="0F0F0F"/>
                </a:solidFill>
                <a:effectLst/>
                <a:latin typeface="Söhne"/>
              </a:rPr>
              <a:t>This reconciliation is enabled by RF </a:t>
            </a:r>
            <a:r>
              <a:rPr lang="en-US" b="0" i="0" dirty="0" err="1">
                <a:solidFill>
                  <a:srgbClr val="0F0F0F"/>
                </a:solidFill>
                <a:effectLst/>
                <a:latin typeface="Söhne"/>
              </a:rPr>
              <a:t>LoRA</a:t>
            </a:r>
            <a:r>
              <a:rPr lang="en-US" b="0" i="0" dirty="0">
                <a:solidFill>
                  <a:srgbClr val="0F0F0F"/>
                </a:solidFill>
                <a:effectLst/>
                <a:latin typeface="Söhne"/>
              </a:rPr>
              <a:t> as the communication layer.</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16</a:t>
            </a:fld>
            <a:endParaRPr lang="en-US"/>
          </a:p>
        </p:txBody>
      </p:sp>
    </p:spTree>
    <p:extLst>
      <p:ext uri="{BB962C8B-B14F-4D97-AF65-F5344CB8AC3E}">
        <p14:creationId xmlns:p14="http://schemas.microsoft.com/office/powerpoint/2010/main" val="10724145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object diffusion model takes the prompts as input and outputs the target object with the corresponding motion that can be directly used by the simulator.</a:t>
            </a:r>
          </a:p>
        </p:txBody>
      </p:sp>
      <p:sp>
        <p:nvSpPr>
          <p:cNvPr id="4" name="Slide Number Placeholder 3"/>
          <p:cNvSpPr>
            <a:spLocks noGrp="1"/>
          </p:cNvSpPr>
          <p:nvPr>
            <p:ph type="sldNum" sz="quarter" idx="5"/>
          </p:nvPr>
        </p:nvSpPr>
        <p:spPr/>
        <p:txBody>
          <a:bodyPr/>
          <a:lstStyle/>
          <a:p>
            <a:fld id="{AFB0886D-F814-4B2F-AE20-825A0220E0C3}" type="slidenum">
              <a:rPr lang="en-US" smtClean="0"/>
              <a:t>17</a:t>
            </a:fld>
            <a:endParaRPr lang="en-US"/>
          </a:p>
        </p:txBody>
      </p:sp>
    </p:spTree>
    <p:extLst>
      <p:ext uri="{BB962C8B-B14F-4D97-AF65-F5344CB8AC3E}">
        <p14:creationId xmlns:p14="http://schemas.microsoft.com/office/powerpoint/2010/main" val="26890223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öhne"/>
              </a:rPr>
              <a:t>To integrate the ray tracing models with the image-based diffusion, we extract intermediate information from the ray tracing process, specifically the Path-based Intermediate Representation (PIR). </a:t>
            </a:r>
          </a:p>
          <a:p>
            <a:pPr algn="l"/>
            <a:endParaRPr lang="en-US" b="0" i="0" dirty="0">
              <a:effectLst/>
              <a:latin typeface="Söhne"/>
            </a:endParaRPr>
          </a:p>
          <a:p>
            <a:pPr algn="l"/>
            <a:r>
              <a:rPr lang="en-US" b="0" i="0" dirty="0">
                <a:effectLst/>
                <a:latin typeface="Söhne"/>
              </a:rPr>
              <a:t>This format of scene presentation resembles an image, but instead of red, green, and blue color channels,</a:t>
            </a:r>
          </a:p>
          <a:p>
            <a:pPr algn="l"/>
            <a:r>
              <a:rPr lang="en-US" b="0" i="0" dirty="0">
                <a:effectLst/>
                <a:latin typeface="Söhne"/>
              </a:rPr>
              <a:t>it contains information about energy, time of arrival, and velocity of the ray tracing paths.</a:t>
            </a:r>
          </a:p>
          <a:p>
            <a:pPr algn="l"/>
            <a:endParaRPr lang="en-US" b="0" i="0" dirty="0">
              <a:effectLst/>
              <a:latin typeface="Söhne"/>
            </a:endParaRPr>
          </a:p>
          <a:p>
            <a:pPr algn="l"/>
            <a:r>
              <a:rPr lang="en-US" b="0" i="0" dirty="0">
                <a:effectLst/>
                <a:latin typeface="Söhne"/>
              </a:rPr>
              <a:t>The PIR serves as an image-like representation of the simulated scene for ray tracing and is independent of the radar hardware</a:t>
            </a:r>
          </a:p>
        </p:txBody>
      </p:sp>
      <p:sp>
        <p:nvSpPr>
          <p:cNvPr id="4" name="Slide Number Placeholder 3"/>
          <p:cNvSpPr>
            <a:spLocks noGrp="1"/>
          </p:cNvSpPr>
          <p:nvPr>
            <p:ph type="sldNum" sz="quarter" idx="5"/>
          </p:nvPr>
        </p:nvSpPr>
        <p:spPr/>
        <p:txBody>
          <a:bodyPr/>
          <a:lstStyle/>
          <a:p>
            <a:fld id="{AFB0886D-F814-4B2F-AE20-825A0220E0C3}" type="slidenum">
              <a:rPr lang="en-US" smtClean="0"/>
              <a:t>18</a:t>
            </a:fld>
            <a:endParaRPr lang="en-US"/>
          </a:p>
        </p:txBody>
      </p:sp>
    </p:spTree>
    <p:extLst>
      <p:ext uri="{BB962C8B-B14F-4D97-AF65-F5344CB8AC3E}">
        <p14:creationId xmlns:p14="http://schemas.microsoft.com/office/powerpoint/2010/main" val="1277703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öhne"/>
              </a:rPr>
              <a:t>We use a pretrained image generation model as our environment model, and we fine-tune it using RF Path </a:t>
            </a:r>
            <a:r>
              <a:rPr lang="en-US" b="0" i="0" dirty="0" err="1">
                <a:effectLst/>
                <a:latin typeface="Söhne"/>
              </a:rPr>
              <a:t>LoRA</a:t>
            </a:r>
            <a:r>
              <a:rPr lang="en-US" b="0" i="0" dirty="0">
                <a:effectLst/>
                <a:latin typeface="Söhne"/>
              </a:rPr>
              <a:t>. </a:t>
            </a:r>
          </a:p>
          <a:p>
            <a:pPr algn="l"/>
            <a:endParaRPr lang="en-US" b="0" i="0" dirty="0">
              <a:effectLst/>
              <a:latin typeface="Söhne"/>
            </a:endParaRPr>
          </a:p>
          <a:p>
            <a:pPr algn="l"/>
            <a:r>
              <a:rPr lang="en-US" b="0" i="0" dirty="0">
                <a:effectLst/>
                <a:latin typeface="Söhne"/>
              </a:rPr>
              <a:t>These RF Path </a:t>
            </a:r>
            <a:r>
              <a:rPr lang="en-US" b="0" i="0" dirty="0" err="1">
                <a:effectLst/>
                <a:latin typeface="Söhne"/>
              </a:rPr>
              <a:t>LoRA</a:t>
            </a:r>
            <a:r>
              <a:rPr lang="en-US" b="0" i="0" dirty="0">
                <a:effectLst/>
                <a:latin typeface="Söhne"/>
              </a:rPr>
              <a:t> are trainable layers that injected into the Diffusion model, and we tune the model by training it with simulated PIR data from open 3D datasets.</a:t>
            </a:r>
          </a:p>
          <a:p>
            <a:pPr algn="l"/>
            <a:endParaRPr lang="en-US" b="0" i="0" dirty="0">
              <a:effectLst/>
              <a:latin typeface="Söhne"/>
            </a:endParaRPr>
          </a:p>
          <a:p>
            <a:pPr algn="l"/>
            <a:r>
              <a:rPr lang="en-US" b="0" i="0" dirty="0">
                <a:effectLst/>
                <a:latin typeface="Söhne"/>
              </a:rPr>
              <a:t>The fine-tuned image generation model captures multipath noise, which can impact the generalization of RF sensing systems across different environments</a:t>
            </a:r>
          </a:p>
        </p:txBody>
      </p:sp>
      <p:sp>
        <p:nvSpPr>
          <p:cNvPr id="4" name="Slide Number Placeholder 3"/>
          <p:cNvSpPr>
            <a:spLocks noGrp="1"/>
          </p:cNvSpPr>
          <p:nvPr>
            <p:ph type="sldNum" sz="quarter" idx="5"/>
          </p:nvPr>
        </p:nvSpPr>
        <p:spPr/>
        <p:txBody>
          <a:bodyPr/>
          <a:lstStyle/>
          <a:p>
            <a:fld id="{AFB0886D-F814-4B2F-AE20-825A0220E0C3}" type="slidenum">
              <a:rPr lang="en-US" smtClean="0"/>
              <a:t>19</a:t>
            </a:fld>
            <a:endParaRPr lang="en-US"/>
          </a:p>
        </p:txBody>
      </p:sp>
    </p:spTree>
    <p:extLst>
      <p:ext uri="{BB962C8B-B14F-4D97-AF65-F5344CB8AC3E}">
        <p14:creationId xmlns:p14="http://schemas.microsoft.com/office/powerpoint/2010/main" val="2287373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öhne"/>
              </a:rPr>
              <a:t>Millimeter wave (mmWave) sensing has been widely used in various applications such as self-driving cars, robotics, logistics, and security.</a:t>
            </a:r>
          </a:p>
          <a:p>
            <a:pPr algn="l"/>
            <a:endParaRPr lang="en-US" b="0" i="0" dirty="0">
              <a:effectLst/>
              <a:latin typeface="Söhne"/>
            </a:endParaRPr>
          </a:p>
          <a:p>
            <a:pPr algn="l"/>
            <a:r>
              <a:rPr lang="en-US" b="0" i="0" dirty="0">
                <a:effectLst/>
                <a:latin typeface="Söhne"/>
              </a:rPr>
              <a:t>Recent applications demonstrate vision-like capabilities, such as gesture/posture tracking, person re-identification, and point cloud generation. These are often driven by deep learning models.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common challenge for such applications lies in generalization.  </a:t>
            </a:r>
          </a:p>
          <a:p>
            <a:pPr algn="l"/>
            <a:endParaRPr lang="en-US" b="0" i="0" dirty="0">
              <a:effectLst/>
              <a:latin typeface="Söhne"/>
            </a:endParaRPr>
          </a:p>
        </p:txBody>
      </p:sp>
      <p:sp>
        <p:nvSpPr>
          <p:cNvPr id="4" name="Slide Number Placeholder 3"/>
          <p:cNvSpPr>
            <a:spLocks noGrp="1"/>
          </p:cNvSpPr>
          <p:nvPr>
            <p:ph type="sldNum" sz="quarter" idx="5"/>
          </p:nvPr>
        </p:nvSpPr>
        <p:spPr/>
        <p:txBody>
          <a:bodyPr/>
          <a:lstStyle/>
          <a:p>
            <a:fld id="{AFB0886D-F814-4B2F-AE20-825A0220E0C3}" type="slidenum">
              <a:rPr lang="en-US" smtClean="0"/>
              <a:t>2</a:t>
            </a:fld>
            <a:endParaRPr lang="en-US"/>
          </a:p>
        </p:txBody>
      </p:sp>
    </p:spTree>
    <p:extLst>
      <p:ext uri="{BB962C8B-B14F-4D97-AF65-F5344CB8AC3E}">
        <p14:creationId xmlns:p14="http://schemas.microsoft.com/office/powerpoint/2010/main" val="41942292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We evaluated </a:t>
            </a:r>
            <a:r>
              <a:rPr lang="en-US" b="0" i="0" dirty="0" err="1">
                <a:solidFill>
                  <a:srgbClr val="0F0F0F"/>
                </a:solidFill>
                <a:effectLst/>
                <a:latin typeface="Söhne"/>
              </a:rPr>
              <a:t>RFGen</a:t>
            </a:r>
            <a:r>
              <a:rPr lang="en-US" b="0" i="0" dirty="0">
                <a:solidFill>
                  <a:srgbClr val="0F0F0F"/>
                </a:solidFill>
                <a:effectLst/>
                <a:latin typeface="Söhne"/>
              </a:rPr>
              <a:t> in real-world applications by collecting real radar signal data and using a depth camera as ground truth. </a:t>
            </a:r>
          </a:p>
          <a:p>
            <a:endParaRPr lang="en-US" b="0" i="0" dirty="0">
              <a:solidFill>
                <a:srgbClr val="0F0F0F"/>
              </a:solidFill>
              <a:effectLst/>
              <a:latin typeface="Söhne"/>
            </a:endParaRPr>
          </a:p>
          <a:p>
            <a:r>
              <a:rPr lang="en-US" b="0" i="0" dirty="0">
                <a:solidFill>
                  <a:srgbClr val="0F0F0F"/>
                </a:solidFill>
                <a:effectLst/>
                <a:latin typeface="Söhne"/>
              </a:rPr>
              <a:t>The data were collected in both indoor and outdoor environments, involving multiple participants with varying genders and body shapes.</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20</a:t>
            </a:fld>
            <a:endParaRPr lang="en-US"/>
          </a:p>
        </p:txBody>
      </p:sp>
    </p:spTree>
    <p:extLst>
      <p:ext uri="{BB962C8B-B14F-4D97-AF65-F5344CB8AC3E}">
        <p14:creationId xmlns:p14="http://schemas.microsoft.com/office/powerpoint/2010/main" val="21592047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öhne"/>
              </a:rPr>
              <a:t>To evaluate the accuracy of our simulator, we used the 3D mesh reconstructed from a depth camera as input. </a:t>
            </a:r>
          </a:p>
          <a:p>
            <a:pPr algn="l"/>
            <a:endParaRPr lang="en-US" b="0" i="0" dirty="0">
              <a:effectLst/>
              <a:latin typeface="Söhne"/>
            </a:endParaRPr>
          </a:p>
          <a:p>
            <a:pPr algn="l"/>
            <a:r>
              <a:rPr lang="en-US" b="0" i="0" dirty="0">
                <a:effectLst/>
                <a:latin typeface="Söhne"/>
              </a:rPr>
              <a:t>The results show a structural similarity of 0.96 between simulated signals and real signals. </a:t>
            </a:r>
          </a:p>
          <a:p>
            <a:pPr algn="l"/>
            <a:endParaRPr lang="en-US" b="0" i="0" dirty="0">
              <a:effectLst/>
              <a:latin typeface="Söhne"/>
            </a:endParaRPr>
          </a:p>
          <a:p>
            <a:pPr algn="l"/>
            <a:r>
              <a:rPr lang="en-US" b="0" i="0" dirty="0">
                <a:effectLst/>
                <a:latin typeface="Söhne"/>
              </a:rPr>
              <a:t>Here is an example of the mmWave spectrogram for a  person walking back and forth.</a:t>
            </a:r>
          </a:p>
        </p:txBody>
      </p:sp>
      <p:sp>
        <p:nvSpPr>
          <p:cNvPr id="4" name="Slide Number Placeholder 3"/>
          <p:cNvSpPr>
            <a:spLocks noGrp="1"/>
          </p:cNvSpPr>
          <p:nvPr>
            <p:ph type="sldNum" sz="quarter" idx="5"/>
          </p:nvPr>
        </p:nvSpPr>
        <p:spPr/>
        <p:txBody>
          <a:bodyPr/>
          <a:lstStyle/>
          <a:p>
            <a:fld id="{AFB0886D-F814-4B2F-AE20-825A0220E0C3}" type="slidenum">
              <a:rPr lang="en-US" smtClean="0"/>
              <a:t>21</a:t>
            </a:fld>
            <a:endParaRPr lang="en-US"/>
          </a:p>
        </p:txBody>
      </p:sp>
    </p:spTree>
    <p:extLst>
      <p:ext uri="{BB962C8B-B14F-4D97-AF65-F5344CB8AC3E}">
        <p14:creationId xmlns:p14="http://schemas.microsoft.com/office/powerpoint/2010/main" val="37660057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We conducted a similar evaluation at the point cloud level. </a:t>
            </a:r>
          </a:p>
          <a:p>
            <a:endParaRPr lang="en-US" b="0" i="0" dirty="0">
              <a:solidFill>
                <a:srgbClr val="0F0F0F"/>
              </a:solidFill>
              <a:effectLst/>
              <a:latin typeface="Söhne"/>
            </a:endParaRPr>
          </a:p>
          <a:p>
            <a:r>
              <a:rPr lang="en-US" b="0" i="0" dirty="0">
                <a:solidFill>
                  <a:srgbClr val="0F0F0F"/>
                </a:solidFill>
                <a:effectLst/>
                <a:latin typeface="Söhne"/>
              </a:rPr>
              <a:t>As shown in the figure, the simulated point cloud closely resembles the ground truth and achieves low point cloud error.</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22</a:t>
            </a:fld>
            <a:endParaRPr lang="en-US"/>
          </a:p>
        </p:txBody>
      </p:sp>
    </p:spTree>
    <p:extLst>
      <p:ext uri="{BB962C8B-B14F-4D97-AF65-F5344CB8AC3E}">
        <p14:creationId xmlns:p14="http://schemas.microsoft.com/office/powerpoint/2010/main" val="38463103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Our simulator is generic and supports various object models. </a:t>
            </a:r>
          </a:p>
          <a:p>
            <a:endParaRPr lang="en-US" b="0" i="0" dirty="0">
              <a:solidFill>
                <a:srgbClr val="0F0F0F"/>
              </a:solidFill>
              <a:effectLst/>
              <a:latin typeface="Söhne"/>
            </a:endParaRPr>
          </a:p>
          <a:p>
            <a:r>
              <a:rPr lang="en-US" b="0" i="0" dirty="0">
                <a:solidFill>
                  <a:srgbClr val="0F0F0F"/>
                </a:solidFill>
                <a:effectLst/>
                <a:latin typeface="Söhne"/>
              </a:rPr>
              <a:t>The simulator outputs format is identical to those of real radar hardware, allowing us to apply the same signal processing methods for downstream systems.</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23</a:t>
            </a:fld>
            <a:endParaRPr lang="en-US"/>
          </a:p>
        </p:txBody>
      </p:sp>
    </p:spTree>
    <p:extLst>
      <p:ext uri="{BB962C8B-B14F-4D97-AF65-F5344CB8AC3E}">
        <p14:creationId xmlns:p14="http://schemas.microsoft.com/office/powerpoint/2010/main" val="22755999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We conducted an end-to-end evaluation to assess whether </a:t>
            </a:r>
            <a:r>
              <a:rPr lang="en-US" b="0" i="0" dirty="0" err="1">
                <a:solidFill>
                  <a:srgbClr val="0F0F0F"/>
                </a:solidFill>
                <a:effectLst/>
                <a:latin typeface="Söhne"/>
              </a:rPr>
              <a:t>RFGen</a:t>
            </a:r>
            <a:r>
              <a:rPr lang="en-US" b="0" i="0" dirty="0">
                <a:solidFill>
                  <a:srgbClr val="0F0F0F"/>
                </a:solidFill>
                <a:effectLst/>
                <a:latin typeface="Söhne"/>
              </a:rPr>
              <a:t> can improve generalization. Here, we demonstrate its application in human posture estimation, essentially constructing a 3D model mesh from radar signals.</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24</a:t>
            </a:fld>
            <a:endParaRPr lang="en-US"/>
          </a:p>
        </p:txBody>
      </p:sp>
    </p:spTree>
    <p:extLst>
      <p:ext uri="{BB962C8B-B14F-4D97-AF65-F5344CB8AC3E}">
        <p14:creationId xmlns:p14="http://schemas.microsoft.com/office/powerpoint/2010/main" val="676052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We found that the current system struggles with unseen data, such as unseen postures, environments, and body shapes.</a:t>
            </a:r>
          </a:p>
          <a:p>
            <a:endParaRPr lang="en-US" b="0" i="0" dirty="0">
              <a:solidFill>
                <a:srgbClr val="0F0F0F"/>
              </a:solidFill>
              <a:effectLst/>
              <a:latin typeface="Söhne"/>
            </a:endParaRPr>
          </a:p>
          <a:p>
            <a:r>
              <a:rPr lang="en-US" b="0" i="0" dirty="0">
                <a:solidFill>
                  <a:srgbClr val="0F0F0F"/>
                </a:solidFill>
                <a:effectLst/>
                <a:latin typeface="Söhne"/>
              </a:rPr>
              <a:t> However, by training with synthesized data from </a:t>
            </a:r>
            <a:r>
              <a:rPr lang="en-US" b="0" i="0" dirty="0" err="1">
                <a:solidFill>
                  <a:srgbClr val="0F0F0F"/>
                </a:solidFill>
                <a:effectLst/>
                <a:latin typeface="Söhne"/>
              </a:rPr>
              <a:t>RFGen</a:t>
            </a:r>
            <a:r>
              <a:rPr lang="en-US" b="0" i="0" dirty="0">
                <a:solidFill>
                  <a:srgbClr val="0F0F0F"/>
                </a:solidFill>
                <a:effectLst/>
                <a:latin typeface="Söhne"/>
              </a:rPr>
              <a:t>, we can significantly improve the performance of human posture estimation</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25</a:t>
            </a:fld>
            <a:endParaRPr lang="en-US"/>
          </a:p>
        </p:txBody>
      </p:sp>
    </p:spTree>
    <p:extLst>
      <p:ext uri="{BB962C8B-B14F-4D97-AF65-F5344CB8AC3E}">
        <p14:creationId xmlns:p14="http://schemas.microsoft.com/office/powerpoint/2010/main" val="30762381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We also found similar generalization problems in hand gesture recognition systems. </a:t>
            </a:r>
          </a:p>
          <a:p>
            <a:endParaRPr lang="en-US" b="0" i="0" dirty="0">
              <a:solidFill>
                <a:srgbClr val="0F0F0F"/>
              </a:solidFill>
              <a:effectLst/>
              <a:latin typeface="Söhne"/>
            </a:endParaRPr>
          </a:p>
          <a:p>
            <a:r>
              <a:rPr lang="en-US" b="0" i="0" dirty="0">
                <a:solidFill>
                  <a:srgbClr val="0F0F0F"/>
                </a:solidFill>
                <a:effectLst/>
                <a:latin typeface="Söhne"/>
              </a:rPr>
              <a:t>These systems often struggle to recognize the same gestures at different orientations.</a:t>
            </a:r>
          </a:p>
          <a:p>
            <a:endParaRPr lang="en-US" b="0" i="0" dirty="0">
              <a:solidFill>
                <a:srgbClr val="0F0F0F"/>
              </a:solidFill>
              <a:effectLst/>
              <a:latin typeface="Söhne"/>
            </a:endParaRPr>
          </a:p>
          <a:p>
            <a:r>
              <a:rPr lang="en-US" b="0" i="0" dirty="0">
                <a:solidFill>
                  <a:srgbClr val="0F0F0F"/>
                </a:solidFill>
                <a:effectLst/>
                <a:latin typeface="Söhne"/>
              </a:rPr>
              <a:t> For instance, if the training data includes the thumbs-up gesture in orientation A, </a:t>
            </a:r>
          </a:p>
          <a:p>
            <a:endParaRPr lang="en-US" b="0" i="0" dirty="0">
              <a:solidFill>
                <a:srgbClr val="0F0F0F"/>
              </a:solidFill>
              <a:effectLst/>
              <a:latin typeface="Söhne"/>
            </a:endParaRPr>
          </a:p>
          <a:p>
            <a:r>
              <a:rPr lang="en-US" b="0" i="0" dirty="0">
                <a:solidFill>
                  <a:srgbClr val="0F0F0F"/>
                </a:solidFill>
                <a:effectLst/>
                <a:latin typeface="Söhne"/>
              </a:rPr>
              <a:t>the system may fail to recognize it in orientation B due to variations in mmWave reflection features.</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26</a:t>
            </a:fld>
            <a:endParaRPr lang="en-US"/>
          </a:p>
        </p:txBody>
      </p:sp>
    </p:spTree>
    <p:extLst>
      <p:ext uri="{BB962C8B-B14F-4D97-AF65-F5344CB8AC3E}">
        <p14:creationId xmlns:p14="http://schemas.microsoft.com/office/powerpoint/2010/main" val="34524824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0F0F0F"/>
                </a:solidFill>
                <a:effectLst/>
                <a:latin typeface="Söhne"/>
              </a:rPr>
              <a:t>Luckly, </a:t>
            </a:r>
            <a:r>
              <a:rPr lang="en-US" b="0" i="0" dirty="0">
                <a:solidFill>
                  <a:srgbClr val="0F0F0F"/>
                </a:solidFill>
                <a:effectLst/>
                <a:latin typeface="Söhne"/>
              </a:rPr>
              <a:t>with the assistance of </a:t>
            </a:r>
            <a:r>
              <a:rPr lang="en-US" b="0" i="0" dirty="0" err="1">
                <a:solidFill>
                  <a:srgbClr val="0F0F0F"/>
                </a:solidFill>
                <a:effectLst/>
                <a:latin typeface="Söhne"/>
              </a:rPr>
              <a:t>RFGen</a:t>
            </a:r>
            <a:r>
              <a:rPr lang="en-US" b="0" i="0" dirty="0">
                <a:solidFill>
                  <a:srgbClr val="0F0F0F"/>
                </a:solidFill>
                <a:effectLst/>
                <a:latin typeface="Söhne"/>
              </a:rPr>
              <a:t>, we can generate gesture data at various viewing angles in the simulation, </a:t>
            </a:r>
          </a:p>
          <a:p>
            <a:endParaRPr lang="en-US" b="0" i="0" dirty="0">
              <a:solidFill>
                <a:srgbClr val="0F0F0F"/>
              </a:solidFill>
              <a:effectLst/>
              <a:latin typeface="Söhne"/>
            </a:endParaRPr>
          </a:p>
          <a:p>
            <a:r>
              <a:rPr lang="en-US" b="0" i="0" dirty="0">
                <a:solidFill>
                  <a:srgbClr val="0F0F0F"/>
                </a:solidFill>
                <a:effectLst/>
                <a:latin typeface="Söhne"/>
              </a:rPr>
              <a:t>thereby improving generalization across different orientations.</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27</a:t>
            </a:fld>
            <a:endParaRPr lang="en-US"/>
          </a:p>
        </p:txBody>
      </p:sp>
    </p:spTree>
    <p:extLst>
      <p:ext uri="{BB962C8B-B14F-4D97-AF65-F5344CB8AC3E}">
        <p14:creationId xmlns:p14="http://schemas.microsoft.com/office/powerpoint/2010/main" val="27582751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Since </a:t>
            </a:r>
            <a:r>
              <a:rPr lang="en-US" b="0" i="0" dirty="0" err="1">
                <a:solidFill>
                  <a:srgbClr val="0F0F0F"/>
                </a:solidFill>
                <a:effectLst/>
                <a:latin typeface="Söhne"/>
              </a:rPr>
              <a:t>RFGen</a:t>
            </a:r>
            <a:r>
              <a:rPr lang="en-US" b="0" i="0" dirty="0">
                <a:solidFill>
                  <a:srgbClr val="0F0F0F"/>
                </a:solidFill>
                <a:effectLst/>
                <a:latin typeface="Söhne"/>
              </a:rPr>
              <a:t> is based on a generative model that takes prompts as input, we conducted a micro-benchmark of prompt quality. </a:t>
            </a:r>
          </a:p>
          <a:p>
            <a:endParaRPr lang="en-US" b="0" i="0" dirty="0">
              <a:solidFill>
                <a:srgbClr val="0F0F0F"/>
              </a:solidFill>
              <a:effectLst/>
              <a:latin typeface="Söhne"/>
            </a:endParaRPr>
          </a:p>
          <a:p>
            <a:r>
              <a:rPr lang="en-US" b="0" i="0" dirty="0">
                <a:solidFill>
                  <a:srgbClr val="0F0F0F"/>
                </a:solidFill>
                <a:effectLst/>
                <a:latin typeface="Söhne"/>
              </a:rPr>
              <a:t>For example, when recognizing a human jumping, we observed that providing a more detailed and precise description of the target posture leads to better results.</a:t>
            </a:r>
          </a:p>
          <a:p>
            <a:endParaRPr lang="en-US" b="0" i="0" dirty="0">
              <a:solidFill>
                <a:srgbClr val="0F0F0F"/>
              </a:solidFill>
              <a:effectLst/>
              <a:latin typeface="Söhne"/>
            </a:endParaRPr>
          </a:p>
          <a:p>
            <a:r>
              <a:rPr lang="en-US" b="0" i="0" dirty="0">
                <a:solidFill>
                  <a:srgbClr val="0F0F0F"/>
                </a:solidFill>
                <a:effectLst/>
                <a:latin typeface="Söhne"/>
              </a:rPr>
              <a:t>Additionally, using general terms like 'best quality' and defining negative prompts also proved beneficial. Negative prompts describe results we do not want.</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28</a:t>
            </a:fld>
            <a:endParaRPr lang="en-US"/>
          </a:p>
        </p:txBody>
      </p:sp>
    </p:spTree>
    <p:extLst>
      <p:ext uri="{BB962C8B-B14F-4D97-AF65-F5344CB8AC3E}">
        <p14:creationId xmlns:p14="http://schemas.microsoft.com/office/powerpoint/2010/main" val="13473699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if we have deep learning  based sensing systems for human activity </a:t>
            </a:r>
            <a:r>
              <a:rPr lang="en-US" dirty="0" err="1"/>
              <a:t>reconigtion</a:t>
            </a:r>
            <a:r>
              <a:rPr lang="en-US" dirty="0"/>
              <a:t>.</a:t>
            </a:r>
          </a:p>
        </p:txBody>
      </p:sp>
      <p:sp>
        <p:nvSpPr>
          <p:cNvPr id="4" name="Slide Number Placeholder 3"/>
          <p:cNvSpPr>
            <a:spLocks noGrp="1"/>
          </p:cNvSpPr>
          <p:nvPr>
            <p:ph type="sldNum" sz="quarter" idx="5"/>
          </p:nvPr>
        </p:nvSpPr>
        <p:spPr/>
        <p:txBody>
          <a:bodyPr/>
          <a:lstStyle/>
          <a:p>
            <a:fld id="{AFB0886D-F814-4B2F-AE20-825A0220E0C3}" type="slidenum">
              <a:rPr lang="en-US" smtClean="0"/>
              <a:t>3</a:t>
            </a:fld>
            <a:endParaRPr lang="en-US"/>
          </a:p>
        </p:txBody>
      </p:sp>
    </p:spTree>
    <p:extLst>
      <p:ext uri="{BB962C8B-B14F-4D97-AF65-F5344CB8AC3E}">
        <p14:creationId xmlns:p14="http://schemas.microsoft.com/office/powerpoint/2010/main" val="17086663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it is trained on mmWave  signal from a small set of basic human postures collected in lab </a:t>
            </a:r>
            <a:r>
              <a:rPr lang="en-US" b="0" i="0" dirty="0">
                <a:solidFill>
                  <a:srgbClr val="0F0F0F"/>
                </a:solidFill>
                <a:effectLst/>
                <a:latin typeface="Söhne"/>
              </a:rPr>
              <a:t>setting</a:t>
            </a:r>
            <a:r>
              <a:rPr lang="en-US" dirty="0"/>
              <a:t>.</a:t>
            </a:r>
          </a:p>
        </p:txBody>
      </p:sp>
      <p:sp>
        <p:nvSpPr>
          <p:cNvPr id="4" name="Slide Number Placeholder 3"/>
          <p:cNvSpPr>
            <a:spLocks noGrp="1"/>
          </p:cNvSpPr>
          <p:nvPr>
            <p:ph type="sldNum" sz="quarter" idx="5"/>
          </p:nvPr>
        </p:nvSpPr>
        <p:spPr/>
        <p:txBody>
          <a:bodyPr/>
          <a:lstStyle/>
          <a:p>
            <a:fld id="{AFB0886D-F814-4B2F-AE20-825A0220E0C3}" type="slidenum">
              <a:rPr lang="en-US" smtClean="0"/>
              <a:t>4</a:t>
            </a:fld>
            <a:endParaRPr lang="en-US"/>
          </a:p>
        </p:txBody>
      </p:sp>
    </p:spTree>
    <p:extLst>
      <p:ext uri="{BB962C8B-B14F-4D97-AF65-F5344CB8AC3E}">
        <p14:creationId xmlns:p14="http://schemas.microsoft.com/office/powerpoint/2010/main" val="16827587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F0F0F"/>
                </a:solidFill>
                <a:effectLst/>
                <a:latin typeface="Söhne"/>
              </a:rPr>
              <a:t>It may work well with postures that the system has already seen</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5</a:t>
            </a:fld>
            <a:endParaRPr lang="en-US"/>
          </a:p>
        </p:txBody>
      </p:sp>
    </p:spTree>
    <p:extLst>
      <p:ext uri="{BB962C8B-B14F-4D97-AF65-F5344CB8AC3E}">
        <p14:creationId xmlns:p14="http://schemas.microsoft.com/office/powerpoint/2010/main" val="773649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F0F0F"/>
                </a:solidFill>
                <a:effectLst/>
                <a:latin typeface="Söhne"/>
              </a:rPr>
              <a:t>However, it may not work well on unseen postures because the system only memorizes the seen postures and hard to learn the true distribution of human reflection of mmWave signals.</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6</a:t>
            </a:fld>
            <a:endParaRPr lang="en-US"/>
          </a:p>
        </p:txBody>
      </p:sp>
    </p:spTree>
    <p:extLst>
      <p:ext uri="{BB962C8B-B14F-4D97-AF65-F5344CB8AC3E}">
        <p14:creationId xmlns:p14="http://schemas.microsoft.com/office/powerpoint/2010/main" val="1767779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One straightforward solution to this problem is to increase the size and diversity of the training dataset. </a:t>
            </a:r>
          </a:p>
          <a:p>
            <a:endParaRPr lang="en-US" b="0" i="0" dirty="0">
              <a:solidFill>
                <a:srgbClr val="0F0F0F"/>
              </a:solidFill>
              <a:effectLst/>
              <a:latin typeface="Söhne"/>
            </a:endParaRPr>
          </a:p>
          <a:p>
            <a:r>
              <a:rPr lang="en-US" b="0" i="0" dirty="0">
                <a:solidFill>
                  <a:srgbClr val="0F0F0F"/>
                </a:solidFill>
                <a:effectLst/>
                <a:latin typeface="Söhne"/>
              </a:rPr>
              <a:t>If our dataset covers various variations of posture, it might be sufficient for practical applications.</a:t>
            </a:r>
          </a:p>
          <a:p>
            <a:endParaRPr lang="en-US" b="0" i="0" dirty="0">
              <a:solidFill>
                <a:srgbClr val="0F0F0F"/>
              </a:solidFill>
              <a:effectLst/>
              <a:latin typeface="Söhne"/>
            </a:endParaRPr>
          </a:p>
          <a:p>
            <a:r>
              <a:rPr lang="en-US" b="0" i="0" dirty="0">
                <a:solidFill>
                  <a:srgbClr val="0F0F0F"/>
                </a:solidFill>
                <a:effectLst/>
                <a:latin typeface="Söhne"/>
              </a:rPr>
              <a:t>However, increasing the dataset is not easy, and it can be costly and often impractical.</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7</a:t>
            </a:fld>
            <a:endParaRPr lang="en-US"/>
          </a:p>
        </p:txBody>
      </p:sp>
    </p:spTree>
    <p:extLst>
      <p:ext uri="{BB962C8B-B14F-4D97-AF65-F5344CB8AC3E}">
        <p14:creationId xmlns:p14="http://schemas.microsoft.com/office/powerpoint/2010/main" val="3697710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because collecting mmWave data requires specialized equipment and professional knowledge to operate. These resources are usually expensive and not accessible.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Moreover, since mmWave is </a:t>
            </a:r>
            <a:r>
              <a:rPr lang="en-US" altLang="zh-CN" sz="1200" b="0" dirty="0"/>
              <a:t>Sensitive to tiny changes,   Different radar device and configuration would leads to completely different signals.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dirty="0"/>
              <a:t>Therefore the data collected is difficult to transfer from one application to another, and this prevents us to have large open source dataset like computer vision.</a:t>
            </a:r>
          </a:p>
          <a:p>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8</a:t>
            </a:fld>
            <a:endParaRPr lang="en-US"/>
          </a:p>
        </p:txBody>
      </p:sp>
    </p:spTree>
    <p:extLst>
      <p:ext uri="{BB962C8B-B14F-4D97-AF65-F5344CB8AC3E}">
        <p14:creationId xmlns:p14="http://schemas.microsoft.com/office/powerpoint/2010/main" val="22053434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Previous attempts have aimed to transfer video datasets into RF datasets using simulators.</a:t>
            </a:r>
          </a:p>
          <a:p>
            <a:endParaRPr lang="en-US" b="0" i="0" dirty="0">
              <a:solidFill>
                <a:srgbClr val="0F0F0F"/>
              </a:solidFill>
              <a:effectLst/>
              <a:latin typeface="Söhne"/>
            </a:endParaRPr>
          </a:p>
          <a:p>
            <a:r>
              <a:rPr lang="en-US" b="0" i="0" dirty="0">
                <a:solidFill>
                  <a:srgbClr val="0F0F0F"/>
                </a:solidFill>
                <a:effectLst/>
                <a:latin typeface="Söhne"/>
              </a:rPr>
              <a:t>However, these methods are still limited by the availability of vision datasets, and they have constraints on the types of objects they can handle. Additionally, they heavily rely on the accuracy of the 3D reconstruction algorithm used to construct the 3D mesh model from input video</a:t>
            </a:r>
            <a:endParaRPr lang="en-US" dirty="0"/>
          </a:p>
        </p:txBody>
      </p:sp>
      <p:sp>
        <p:nvSpPr>
          <p:cNvPr id="4" name="Slide Number Placeholder 3"/>
          <p:cNvSpPr>
            <a:spLocks noGrp="1"/>
          </p:cNvSpPr>
          <p:nvPr>
            <p:ph type="sldNum" sz="quarter" idx="5"/>
          </p:nvPr>
        </p:nvSpPr>
        <p:spPr/>
        <p:txBody>
          <a:bodyPr/>
          <a:lstStyle/>
          <a:p>
            <a:fld id="{AFB0886D-F814-4B2F-AE20-825A0220E0C3}" type="slidenum">
              <a:rPr lang="en-US" smtClean="0"/>
              <a:t>9</a:t>
            </a:fld>
            <a:endParaRPr lang="en-US"/>
          </a:p>
        </p:txBody>
      </p:sp>
    </p:spTree>
    <p:extLst>
      <p:ext uri="{BB962C8B-B14F-4D97-AF65-F5344CB8AC3E}">
        <p14:creationId xmlns:p14="http://schemas.microsoft.com/office/powerpoint/2010/main" val="2514709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5E00E-2282-12A7-9492-41C100614B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CDFE8EF-8648-F124-F68D-D4036EA4E5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C30676-EBC0-5B64-AFBD-DF0C3027F798}"/>
              </a:ext>
            </a:extLst>
          </p:cNvPr>
          <p:cNvSpPr>
            <a:spLocks noGrp="1"/>
          </p:cNvSpPr>
          <p:nvPr>
            <p:ph type="dt" sz="half" idx="10"/>
          </p:nvPr>
        </p:nvSpPr>
        <p:spPr/>
        <p:txBody>
          <a:bodyPr/>
          <a:lstStyle/>
          <a:p>
            <a:fld id="{D4360234-DDFF-45E6-9EC5-02636B3BE486}" type="datetimeFigureOut">
              <a:rPr lang="en-US" smtClean="0"/>
              <a:t>11/13/2023</a:t>
            </a:fld>
            <a:endParaRPr lang="en-US"/>
          </a:p>
        </p:txBody>
      </p:sp>
      <p:sp>
        <p:nvSpPr>
          <p:cNvPr id="5" name="Footer Placeholder 4">
            <a:extLst>
              <a:ext uri="{FF2B5EF4-FFF2-40B4-BE49-F238E27FC236}">
                <a16:creationId xmlns:a16="http://schemas.microsoft.com/office/drawing/2014/main" id="{61D19806-B3D5-53E4-FCB2-B631C78F7C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AE7681-1C15-FE84-EF6A-BA8A8FBF0377}"/>
              </a:ext>
            </a:extLst>
          </p:cNvPr>
          <p:cNvSpPr>
            <a:spLocks noGrp="1"/>
          </p:cNvSpPr>
          <p:nvPr>
            <p:ph type="sldNum" sz="quarter" idx="12"/>
          </p:nvPr>
        </p:nvSpPr>
        <p:spPr/>
        <p:txBody>
          <a:bodyPr/>
          <a:lstStyle/>
          <a:p>
            <a:fld id="{483758D5-7AB3-4812-BA80-24134FECF563}" type="slidenum">
              <a:rPr lang="en-US" smtClean="0"/>
              <a:t>‹#›</a:t>
            </a:fld>
            <a:endParaRPr lang="en-US"/>
          </a:p>
        </p:txBody>
      </p:sp>
    </p:spTree>
    <p:extLst>
      <p:ext uri="{BB962C8B-B14F-4D97-AF65-F5344CB8AC3E}">
        <p14:creationId xmlns:p14="http://schemas.microsoft.com/office/powerpoint/2010/main" val="168355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A4D71-096A-5101-DABC-D060D970A9A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9756FC5-2F3D-0F0F-2CAD-3BE6F96BCA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368A09-F407-474C-926B-7365C24C90DD}"/>
              </a:ext>
            </a:extLst>
          </p:cNvPr>
          <p:cNvSpPr>
            <a:spLocks noGrp="1"/>
          </p:cNvSpPr>
          <p:nvPr>
            <p:ph type="dt" sz="half" idx="10"/>
          </p:nvPr>
        </p:nvSpPr>
        <p:spPr/>
        <p:txBody>
          <a:bodyPr/>
          <a:lstStyle/>
          <a:p>
            <a:fld id="{D4360234-DDFF-45E6-9EC5-02636B3BE486}" type="datetimeFigureOut">
              <a:rPr lang="en-US" smtClean="0"/>
              <a:t>11/13/2023</a:t>
            </a:fld>
            <a:endParaRPr lang="en-US"/>
          </a:p>
        </p:txBody>
      </p:sp>
      <p:sp>
        <p:nvSpPr>
          <p:cNvPr id="5" name="Footer Placeholder 4">
            <a:extLst>
              <a:ext uri="{FF2B5EF4-FFF2-40B4-BE49-F238E27FC236}">
                <a16:creationId xmlns:a16="http://schemas.microsoft.com/office/drawing/2014/main" id="{49FF0B50-E187-E335-953A-890551BCB7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5BDC8C-2685-16A1-AD2D-297FD0381004}"/>
              </a:ext>
            </a:extLst>
          </p:cNvPr>
          <p:cNvSpPr>
            <a:spLocks noGrp="1"/>
          </p:cNvSpPr>
          <p:nvPr>
            <p:ph type="sldNum" sz="quarter" idx="12"/>
          </p:nvPr>
        </p:nvSpPr>
        <p:spPr/>
        <p:txBody>
          <a:bodyPr/>
          <a:lstStyle/>
          <a:p>
            <a:fld id="{483758D5-7AB3-4812-BA80-24134FECF563}" type="slidenum">
              <a:rPr lang="en-US" smtClean="0"/>
              <a:t>‹#›</a:t>
            </a:fld>
            <a:endParaRPr lang="en-US"/>
          </a:p>
        </p:txBody>
      </p:sp>
    </p:spTree>
    <p:extLst>
      <p:ext uri="{BB962C8B-B14F-4D97-AF65-F5344CB8AC3E}">
        <p14:creationId xmlns:p14="http://schemas.microsoft.com/office/powerpoint/2010/main" val="53152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94928D-156A-1DAC-8162-FFAF98D701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4CA9D0F-153E-C32A-9A14-548BCE4AB3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399EAB-18BD-B681-B612-18041749C758}"/>
              </a:ext>
            </a:extLst>
          </p:cNvPr>
          <p:cNvSpPr>
            <a:spLocks noGrp="1"/>
          </p:cNvSpPr>
          <p:nvPr>
            <p:ph type="dt" sz="half" idx="10"/>
          </p:nvPr>
        </p:nvSpPr>
        <p:spPr/>
        <p:txBody>
          <a:bodyPr/>
          <a:lstStyle/>
          <a:p>
            <a:fld id="{D4360234-DDFF-45E6-9EC5-02636B3BE486}" type="datetimeFigureOut">
              <a:rPr lang="en-US" smtClean="0"/>
              <a:t>11/13/2023</a:t>
            </a:fld>
            <a:endParaRPr lang="en-US"/>
          </a:p>
        </p:txBody>
      </p:sp>
      <p:sp>
        <p:nvSpPr>
          <p:cNvPr id="5" name="Footer Placeholder 4">
            <a:extLst>
              <a:ext uri="{FF2B5EF4-FFF2-40B4-BE49-F238E27FC236}">
                <a16:creationId xmlns:a16="http://schemas.microsoft.com/office/drawing/2014/main" id="{A2CD91A4-82C6-CB40-6B56-8F7B743FD9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2662B0-D831-BF50-3F49-FA2EE70CF706}"/>
              </a:ext>
            </a:extLst>
          </p:cNvPr>
          <p:cNvSpPr>
            <a:spLocks noGrp="1"/>
          </p:cNvSpPr>
          <p:nvPr>
            <p:ph type="sldNum" sz="quarter" idx="12"/>
          </p:nvPr>
        </p:nvSpPr>
        <p:spPr/>
        <p:txBody>
          <a:bodyPr/>
          <a:lstStyle/>
          <a:p>
            <a:fld id="{483758D5-7AB3-4812-BA80-24134FECF563}" type="slidenum">
              <a:rPr lang="en-US" smtClean="0"/>
              <a:t>‹#›</a:t>
            </a:fld>
            <a:endParaRPr lang="en-US"/>
          </a:p>
        </p:txBody>
      </p:sp>
    </p:spTree>
    <p:extLst>
      <p:ext uri="{BB962C8B-B14F-4D97-AF65-F5344CB8AC3E}">
        <p14:creationId xmlns:p14="http://schemas.microsoft.com/office/powerpoint/2010/main" val="855725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FC6B3-DBDE-73EA-687E-2F3A7579C8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9E64E0-0FE4-CE35-E5ED-03BD68743D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1C9D8D-36DC-1D96-7A5F-6F04A4F8830A}"/>
              </a:ext>
            </a:extLst>
          </p:cNvPr>
          <p:cNvSpPr>
            <a:spLocks noGrp="1"/>
          </p:cNvSpPr>
          <p:nvPr>
            <p:ph type="dt" sz="half" idx="10"/>
          </p:nvPr>
        </p:nvSpPr>
        <p:spPr/>
        <p:txBody>
          <a:bodyPr/>
          <a:lstStyle/>
          <a:p>
            <a:fld id="{D4360234-DDFF-45E6-9EC5-02636B3BE486}" type="datetimeFigureOut">
              <a:rPr lang="en-US" smtClean="0"/>
              <a:t>11/13/2023</a:t>
            </a:fld>
            <a:endParaRPr lang="en-US"/>
          </a:p>
        </p:txBody>
      </p:sp>
      <p:sp>
        <p:nvSpPr>
          <p:cNvPr id="5" name="Footer Placeholder 4">
            <a:extLst>
              <a:ext uri="{FF2B5EF4-FFF2-40B4-BE49-F238E27FC236}">
                <a16:creationId xmlns:a16="http://schemas.microsoft.com/office/drawing/2014/main" id="{A61B0554-4910-3578-866B-CA2B0480D5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A65FE1-F0A9-71EE-5F19-774D08A5AF5B}"/>
              </a:ext>
            </a:extLst>
          </p:cNvPr>
          <p:cNvSpPr>
            <a:spLocks noGrp="1"/>
          </p:cNvSpPr>
          <p:nvPr>
            <p:ph type="sldNum" sz="quarter" idx="12"/>
          </p:nvPr>
        </p:nvSpPr>
        <p:spPr/>
        <p:txBody>
          <a:bodyPr/>
          <a:lstStyle/>
          <a:p>
            <a:fld id="{483758D5-7AB3-4812-BA80-24134FECF563}" type="slidenum">
              <a:rPr lang="en-US" smtClean="0"/>
              <a:t>‹#›</a:t>
            </a:fld>
            <a:endParaRPr lang="en-US"/>
          </a:p>
        </p:txBody>
      </p:sp>
    </p:spTree>
    <p:extLst>
      <p:ext uri="{BB962C8B-B14F-4D97-AF65-F5344CB8AC3E}">
        <p14:creationId xmlns:p14="http://schemas.microsoft.com/office/powerpoint/2010/main" val="5848269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00CE2-6528-B4D0-6362-F57FAA53A5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A08BDB9-37BE-53FA-9CE7-A075D63A74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B5B3627-247C-C86C-100A-68595F9292DA}"/>
              </a:ext>
            </a:extLst>
          </p:cNvPr>
          <p:cNvSpPr>
            <a:spLocks noGrp="1"/>
          </p:cNvSpPr>
          <p:nvPr>
            <p:ph type="dt" sz="half" idx="10"/>
          </p:nvPr>
        </p:nvSpPr>
        <p:spPr/>
        <p:txBody>
          <a:bodyPr/>
          <a:lstStyle/>
          <a:p>
            <a:fld id="{D4360234-DDFF-45E6-9EC5-02636B3BE486}" type="datetimeFigureOut">
              <a:rPr lang="en-US" smtClean="0"/>
              <a:t>11/13/2023</a:t>
            </a:fld>
            <a:endParaRPr lang="en-US"/>
          </a:p>
        </p:txBody>
      </p:sp>
      <p:sp>
        <p:nvSpPr>
          <p:cNvPr id="5" name="Footer Placeholder 4">
            <a:extLst>
              <a:ext uri="{FF2B5EF4-FFF2-40B4-BE49-F238E27FC236}">
                <a16:creationId xmlns:a16="http://schemas.microsoft.com/office/drawing/2014/main" id="{C7E49878-BFED-105E-5554-019F74A369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E8E156-4588-298B-C579-11CBBAB3A2DC}"/>
              </a:ext>
            </a:extLst>
          </p:cNvPr>
          <p:cNvSpPr>
            <a:spLocks noGrp="1"/>
          </p:cNvSpPr>
          <p:nvPr>
            <p:ph type="sldNum" sz="quarter" idx="12"/>
          </p:nvPr>
        </p:nvSpPr>
        <p:spPr/>
        <p:txBody>
          <a:bodyPr/>
          <a:lstStyle/>
          <a:p>
            <a:fld id="{483758D5-7AB3-4812-BA80-24134FECF563}" type="slidenum">
              <a:rPr lang="en-US" smtClean="0"/>
              <a:t>‹#›</a:t>
            </a:fld>
            <a:endParaRPr lang="en-US"/>
          </a:p>
        </p:txBody>
      </p:sp>
    </p:spTree>
    <p:extLst>
      <p:ext uri="{BB962C8B-B14F-4D97-AF65-F5344CB8AC3E}">
        <p14:creationId xmlns:p14="http://schemas.microsoft.com/office/powerpoint/2010/main" val="550927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44596-A02C-A4DE-2885-60E567BA86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BEB70CD-5100-5D9F-954F-C2303309D86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D4AA144-CD10-5D22-DA27-825B50BE9AF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3F358A-41CB-4801-DF87-3E46130B76F0}"/>
              </a:ext>
            </a:extLst>
          </p:cNvPr>
          <p:cNvSpPr>
            <a:spLocks noGrp="1"/>
          </p:cNvSpPr>
          <p:nvPr>
            <p:ph type="dt" sz="half" idx="10"/>
          </p:nvPr>
        </p:nvSpPr>
        <p:spPr/>
        <p:txBody>
          <a:bodyPr/>
          <a:lstStyle/>
          <a:p>
            <a:fld id="{D4360234-DDFF-45E6-9EC5-02636B3BE486}" type="datetimeFigureOut">
              <a:rPr lang="en-US" smtClean="0"/>
              <a:t>11/13/2023</a:t>
            </a:fld>
            <a:endParaRPr lang="en-US"/>
          </a:p>
        </p:txBody>
      </p:sp>
      <p:sp>
        <p:nvSpPr>
          <p:cNvPr id="6" name="Footer Placeholder 5">
            <a:extLst>
              <a:ext uri="{FF2B5EF4-FFF2-40B4-BE49-F238E27FC236}">
                <a16:creationId xmlns:a16="http://schemas.microsoft.com/office/drawing/2014/main" id="{E970D841-81A3-4E27-29BD-49848D9CC4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29F6CA-AD95-9C3F-D6F8-878FCD267868}"/>
              </a:ext>
            </a:extLst>
          </p:cNvPr>
          <p:cNvSpPr>
            <a:spLocks noGrp="1"/>
          </p:cNvSpPr>
          <p:nvPr>
            <p:ph type="sldNum" sz="quarter" idx="12"/>
          </p:nvPr>
        </p:nvSpPr>
        <p:spPr/>
        <p:txBody>
          <a:bodyPr/>
          <a:lstStyle/>
          <a:p>
            <a:fld id="{483758D5-7AB3-4812-BA80-24134FECF563}" type="slidenum">
              <a:rPr lang="en-US" smtClean="0"/>
              <a:t>‹#›</a:t>
            </a:fld>
            <a:endParaRPr lang="en-US"/>
          </a:p>
        </p:txBody>
      </p:sp>
    </p:spTree>
    <p:extLst>
      <p:ext uri="{BB962C8B-B14F-4D97-AF65-F5344CB8AC3E}">
        <p14:creationId xmlns:p14="http://schemas.microsoft.com/office/powerpoint/2010/main" val="997915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5B06A-3583-AB84-62CD-B55543487B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5FAB1AB-AE0C-AE67-2888-2751B3BD3B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5F1457B-95A7-CFAE-773C-63CE2A1763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672466F-4D31-5AC3-66C5-95387A94A4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2855D13-4AB6-84BC-9605-E1A1989EE30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01419C9-000A-5F70-25E4-A78241CADE9A}"/>
              </a:ext>
            </a:extLst>
          </p:cNvPr>
          <p:cNvSpPr>
            <a:spLocks noGrp="1"/>
          </p:cNvSpPr>
          <p:nvPr>
            <p:ph type="dt" sz="half" idx="10"/>
          </p:nvPr>
        </p:nvSpPr>
        <p:spPr/>
        <p:txBody>
          <a:bodyPr/>
          <a:lstStyle/>
          <a:p>
            <a:fld id="{D4360234-DDFF-45E6-9EC5-02636B3BE486}" type="datetimeFigureOut">
              <a:rPr lang="en-US" smtClean="0"/>
              <a:t>11/13/2023</a:t>
            </a:fld>
            <a:endParaRPr lang="en-US"/>
          </a:p>
        </p:txBody>
      </p:sp>
      <p:sp>
        <p:nvSpPr>
          <p:cNvPr id="8" name="Footer Placeholder 7">
            <a:extLst>
              <a:ext uri="{FF2B5EF4-FFF2-40B4-BE49-F238E27FC236}">
                <a16:creationId xmlns:a16="http://schemas.microsoft.com/office/drawing/2014/main" id="{EB96CDF6-91A4-26F1-CF47-7497D39E2C3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F72871-1C2E-6266-163B-886B70B97626}"/>
              </a:ext>
            </a:extLst>
          </p:cNvPr>
          <p:cNvSpPr>
            <a:spLocks noGrp="1"/>
          </p:cNvSpPr>
          <p:nvPr>
            <p:ph type="sldNum" sz="quarter" idx="12"/>
          </p:nvPr>
        </p:nvSpPr>
        <p:spPr/>
        <p:txBody>
          <a:bodyPr/>
          <a:lstStyle/>
          <a:p>
            <a:fld id="{483758D5-7AB3-4812-BA80-24134FECF563}" type="slidenum">
              <a:rPr lang="en-US" smtClean="0"/>
              <a:t>‹#›</a:t>
            </a:fld>
            <a:endParaRPr lang="en-US"/>
          </a:p>
        </p:txBody>
      </p:sp>
    </p:spTree>
    <p:extLst>
      <p:ext uri="{BB962C8B-B14F-4D97-AF65-F5344CB8AC3E}">
        <p14:creationId xmlns:p14="http://schemas.microsoft.com/office/powerpoint/2010/main" val="1023306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EA16D-7AB5-BBBF-A502-5F67933B5B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F2CD5A7-E9D8-39ED-7423-449CDA088682}"/>
              </a:ext>
            </a:extLst>
          </p:cNvPr>
          <p:cNvSpPr>
            <a:spLocks noGrp="1"/>
          </p:cNvSpPr>
          <p:nvPr>
            <p:ph type="dt" sz="half" idx="10"/>
          </p:nvPr>
        </p:nvSpPr>
        <p:spPr/>
        <p:txBody>
          <a:bodyPr/>
          <a:lstStyle/>
          <a:p>
            <a:fld id="{D4360234-DDFF-45E6-9EC5-02636B3BE486}" type="datetimeFigureOut">
              <a:rPr lang="en-US" smtClean="0"/>
              <a:t>11/13/2023</a:t>
            </a:fld>
            <a:endParaRPr lang="en-US"/>
          </a:p>
        </p:txBody>
      </p:sp>
      <p:sp>
        <p:nvSpPr>
          <p:cNvPr id="4" name="Footer Placeholder 3">
            <a:extLst>
              <a:ext uri="{FF2B5EF4-FFF2-40B4-BE49-F238E27FC236}">
                <a16:creationId xmlns:a16="http://schemas.microsoft.com/office/drawing/2014/main" id="{09D71C90-5CEC-7051-2356-B6197B98FD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D33766-563A-610D-9F98-9905B7AA738A}"/>
              </a:ext>
            </a:extLst>
          </p:cNvPr>
          <p:cNvSpPr>
            <a:spLocks noGrp="1"/>
          </p:cNvSpPr>
          <p:nvPr>
            <p:ph type="sldNum" sz="quarter" idx="12"/>
          </p:nvPr>
        </p:nvSpPr>
        <p:spPr/>
        <p:txBody>
          <a:bodyPr/>
          <a:lstStyle/>
          <a:p>
            <a:fld id="{483758D5-7AB3-4812-BA80-24134FECF563}" type="slidenum">
              <a:rPr lang="en-US" smtClean="0"/>
              <a:t>‹#›</a:t>
            </a:fld>
            <a:endParaRPr lang="en-US"/>
          </a:p>
        </p:txBody>
      </p:sp>
    </p:spTree>
    <p:extLst>
      <p:ext uri="{BB962C8B-B14F-4D97-AF65-F5344CB8AC3E}">
        <p14:creationId xmlns:p14="http://schemas.microsoft.com/office/powerpoint/2010/main" val="15961247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BB4FFF-0BEE-D6EE-EB3D-4546EBEA91A9}"/>
              </a:ext>
            </a:extLst>
          </p:cNvPr>
          <p:cNvSpPr>
            <a:spLocks noGrp="1"/>
          </p:cNvSpPr>
          <p:nvPr>
            <p:ph type="dt" sz="half" idx="10"/>
          </p:nvPr>
        </p:nvSpPr>
        <p:spPr/>
        <p:txBody>
          <a:bodyPr/>
          <a:lstStyle/>
          <a:p>
            <a:fld id="{D4360234-DDFF-45E6-9EC5-02636B3BE486}" type="datetimeFigureOut">
              <a:rPr lang="en-US" smtClean="0"/>
              <a:t>11/13/2023</a:t>
            </a:fld>
            <a:endParaRPr lang="en-US"/>
          </a:p>
        </p:txBody>
      </p:sp>
      <p:sp>
        <p:nvSpPr>
          <p:cNvPr id="3" name="Footer Placeholder 2">
            <a:extLst>
              <a:ext uri="{FF2B5EF4-FFF2-40B4-BE49-F238E27FC236}">
                <a16:creationId xmlns:a16="http://schemas.microsoft.com/office/drawing/2014/main" id="{12BFB1CF-C5A2-49F1-DAAB-24165113496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831ADC2-34B7-9F23-EE97-2F2B5FDA0E5D}"/>
              </a:ext>
            </a:extLst>
          </p:cNvPr>
          <p:cNvSpPr>
            <a:spLocks noGrp="1"/>
          </p:cNvSpPr>
          <p:nvPr>
            <p:ph type="sldNum" sz="quarter" idx="12"/>
          </p:nvPr>
        </p:nvSpPr>
        <p:spPr/>
        <p:txBody>
          <a:bodyPr/>
          <a:lstStyle/>
          <a:p>
            <a:fld id="{483758D5-7AB3-4812-BA80-24134FECF563}" type="slidenum">
              <a:rPr lang="en-US" smtClean="0"/>
              <a:t>‹#›</a:t>
            </a:fld>
            <a:endParaRPr lang="en-US"/>
          </a:p>
        </p:txBody>
      </p:sp>
    </p:spTree>
    <p:extLst>
      <p:ext uri="{BB962C8B-B14F-4D97-AF65-F5344CB8AC3E}">
        <p14:creationId xmlns:p14="http://schemas.microsoft.com/office/powerpoint/2010/main" val="6676133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19729-CB97-25ED-C314-CA61704688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322E9DF-D493-C469-1788-D25A968282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9225586-9833-12A4-0619-DE87B5D38C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E6FD2F-501B-144A-BE8E-EFE8829FFE34}"/>
              </a:ext>
            </a:extLst>
          </p:cNvPr>
          <p:cNvSpPr>
            <a:spLocks noGrp="1"/>
          </p:cNvSpPr>
          <p:nvPr>
            <p:ph type="dt" sz="half" idx="10"/>
          </p:nvPr>
        </p:nvSpPr>
        <p:spPr/>
        <p:txBody>
          <a:bodyPr/>
          <a:lstStyle/>
          <a:p>
            <a:fld id="{D4360234-DDFF-45E6-9EC5-02636B3BE486}" type="datetimeFigureOut">
              <a:rPr lang="en-US" smtClean="0"/>
              <a:t>11/13/2023</a:t>
            </a:fld>
            <a:endParaRPr lang="en-US"/>
          </a:p>
        </p:txBody>
      </p:sp>
      <p:sp>
        <p:nvSpPr>
          <p:cNvPr id="6" name="Footer Placeholder 5">
            <a:extLst>
              <a:ext uri="{FF2B5EF4-FFF2-40B4-BE49-F238E27FC236}">
                <a16:creationId xmlns:a16="http://schemas.microsoft.com/office/drawing/2014/main" id="{8D3A6A6F-93F8-8F0E-4484-47519AC967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EF0AD2-B6A2-DE02-3F05-4026015670C7}"/>
              </a:ext>
            </a:extLst>
          </p:cNvPr>
          <p:cNvSpPr>
            <a:spLocks noGrp="1"/>
          </p:cNvSpPr>
          <p:nvPr>
            <p:ph type="sldNum" sz="quarter" idx="12"/>
          </p:nvPr>
        </p:nvSpPr>
        <p:spPr/>
        <p:txBody>
          <a:bodyPr/>
          <a:lstStyle/>
          <a:p>
            <a:fld id="{483758D5-7AB3-4812-BA80-24134FECF563}" type="slidenum">
              <a:rPr lang="en-US" smtClean="0"/>
              <a:t>‹#›</a:t>
            </a:fld>
            <a:endParaRPr lang="en-US"/>
          </a:p>
        </p:txBody>
      </p:sp>
    </p:spTree>
    <p:extLst>
      <p:ext uri="{BB962C8B-B14F-4D97-AF65-F5344CB8AC3E}">
        <p14:creationId xmlns:p14="http://schemas.microsoft.com/office/powerpoint/2010/main" val="3704161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054B9-5DA7-C2EC-BE23-43115B4B70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442367-7263-FA90-FFB1-C5BC1A19D7B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AAD959-AAD4-246C-14E4-9AE44FF752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4DE3EC-AD65-4098-F07F-CCACC2F37207}"/>
              </a:ext>
            </a:extLst>
          </p:cNvPr>
          <p:cNvSpPr>
            <a:spLocks noGrp="1"/>
          </p:cNvSpPr>
          <p:nvPr>
            <p:ph type="dt" sz="half" idx="10"/>
          </p:nvPr>
        </p:nvSpPr>
        <p:spPr/>
        <p:txBody>
          <a:bodyPr/>
          <a:lstStyle/>
          <a:p>
            <a:fld id="{D4360234-DDFF-45E6-9EC5-02636B3BE486}" type="datetimeFigureOut">
              <a:rPr lang="en-US" smtClean="0"/>
              <a:t>11/13/2023</a:t>
            </a:fld>
            <a:endParaRPr lang="en-US"/>
          </a:p>
        </p:txBody>
      </p:sp>
      <p:sp>
        <p:nvSpPr>
          <p:cNvPr id="6" name="Footer Placeholder 5">
            <a:extLst>
              <a:ext uri="{FF2B5EF4-FFF2-40B4-BE49-F238E27FC236}">
                <a16:creationId xmlns:a16="http://schemas.microsoft.com/office/drawing/2014/main" id="{E6B98375-1AE7-5B34-E594-3B845C9BC3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AA9970-266B-568B-7AAB-BE7D3C7FEB3C}"/>
              </a:ext>
            </a:extLst>
          </p:cNvPr>
          <p:cNvSpPr>
            <a:spLocks noGrp="1"/>
          </p:cNvSpPr>
          <p:nvPr>
            <p:ph type="sldNum" sz="quarter" idx="12"/>
          </p:nvPr>
        </p:nvSpPr>
        <p:spPr/>
        <p:txBody>
          <a:bodyPr/>
          <a:lstStyle/>
          <a:p>
            <a:fld id="{483758D5-7AB3-4812-BA80-24134FECF563}" type="slidenum">
              <a:rPr lang="en-US" smtClean="0"/>
              <a:t>‹#›</a:t>
            </a:fld>
            <a:endParaRPr lang="en-US"/>
          </a:p>
        </p:txBody>
      </p:sp>
    </p:spTree>
    <p:extLst>
      <p:ext uri="{BB962C8B-B14F-4D97-AF65-F5344CB8AC3E}">
        <p14:creationId xmlns:p14="http://schemas.microsoft.com/office/powerpoint/2010/main" val="925740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BDEF9F-98B0-BD96-9647-1C087B25E4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09D7D11-2240-B214-F4F7-4A13528DDE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65F765-CA45-5466-990B-90A6B91E99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360234-DDFF-45E6-9EC5-02636B3BE486}" type="datetimeFigureOut">
              <a:rPr lang="en-US" smtClean="0"/>
              <a:t>11/13/2023</a:t>
            </a:fld>
            <a:endParaRPr lang="en-US"/>
          </a:p>
        </p:txBody>
      </p:sp>
      <p:sp>
        <p:nvSpPr>
          <p:cNvPr id="5" name="Footer Placeholder 4">
            <a:extLst>
              <a:ext uri="{FF2B5EF4-FFF2-40B4-BE49-F238E27FC236}">
                <a16:creationId xmlns:a16="http://schemas.microsoft.com/office/drawing/2014/main" id="{B3520278-941F-7EF1-FD62-E865F8978C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4A047B0-BB39-ACF7-D53D-ADEC3ECD0AC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3758D5-7AB3-4812-BA80-24134FECF563}" type="slidenum">
              <a:rPr lang="en-US" smtClean="0"/>
              <a:t>‹#›</a:t>
            </a:fld>
            <a:endParaRPr lang="en-US"/>
          </a:p>
        </p:txBody>
      </p:sp>
    </p:spTree>
    <p:extLst>
      <p:ext uri="{BB962C8B-B14F-4D97-AF65-F5344CB8AC3E}">
        <p14:creationId xmlns:p14="http://schemas.microsoft.com/office/powerpoint/2010/main" val="25660548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image" Target="../media/image27.webp"/><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11">
            <a:extLst>
              <a:ext uri="{FF2B5EF4-FFF2-40B4-BE49-F238E27FC236}">
                <a16:creationId xmlns:a16="http://schemas.microsoft.com/office/drawing/2014/main" id="{C119819D-DB21-6D05-4D09-1F69AE7B11E8}"/>
              </a:ext>
            </a:extLst>
          </p:cNvPr>
          <p:cNvGrpSpPr/>
          <p:nvPr/>
        </p:nvGrpSpPr>
        <p:grpSpPr>
          <a:xfrm>
            <a:off x="2247138" y="5653428"/>
            <a:ext cx="7697724" cy="88900"/>
            <a:chOff x="975360" y="920750"/>
            <a:chExt cx="7697724" cy="63500"/>
          </a:xfrm>
        </p:grpSpPr>
        <p:sp>
          <p:nvSpPr>
            <p:cNvPr id="9" name="AutoShape 3">
              <a:extLst>
                <a:ext uri="{FF2B5EF4-FFF2-40B4-BE49-F238E27FC236}">
                  <a16:creationId xmlns:a16="http://schemas.microsoft.com/office/drawing/2014/main" id="{0DFF9045-AEBA-3271-6D66-7956524D7665}"/>
                </a:ext>
              </a:extLst>
            </p:cNvPr>
            <p:cNvSpPr>
              <a:spLocks noChangeArrowheads="1"/>
            </p:cNvSpPr>
            <p:nvPr/>
          </p:nvSpPr>
          <p:spPr bwMode="auto">
            <a:xfrm flipH="1">
              <a:off x="975360" y="920750"/>
              <a:ext cx="3872484" cy="63500"/>
            </a:xfrm>
            <a:prstGeom prst="roundRect">
              <a:avLst>
                <a:gd name="adj" fmla="val 16667"/>
              </a:avLst>
            </a:prstGeom>
            <a:gradFill rotWithShape="1">
              <a:gsLst>
                <a:gs pos="0">
                  <a:srgbClr val="0033CC">
                    <a:alpha val="98000"/>
                  </a:srgbClr>
                </a:gs>
                <a:gs pos="100000">
                  <a:srgbClr val="00185E">
                    <a:alpha val="0"/>
                  </a:srgbClr>
                </a:gs>
              </a:gsLst>
              <a:lin ang="0" scaled="1"/>
            </a:gradFill>
            <a:ln w="9525">
              <a:noFill/>
              <a:round/>
              <a:headEnd/>
              <a:tailEnd/>
            </a:ln>
          </p:spPr>
          <p:txBody>
            <a:bodyPr wrap="none" anchor="ctr"/>
            <a:lstStyle/>
            <a:p>
              <a:endParaRPr lang="en-US"/>
            </a:p>
          </p:txBody>
        </p:sp>
        <p:sp>
          <p:nvSpPr>
            <p:cNvPr id="10" name="AutoShape 3">
              <a:extLst>
                <a:ext uri="{FF2B5EF4-FFF2-40B4-BE49-F238E27FC236}">
                  <a16:creationId xmlns:a16="http://schemas.microsoft.com/office/drawing/2014/main" id="{3B398144-96D2-1B34-4937-EE7D78E05494}"/>
                </a:ext>
              </a:extLst>
            </p:cNvPr>
            <p:cNvSpPr>
              <a:spLocks noChangeArrowheads="1"/>
            </p:cNvSpPr>
            <p:nvPr/>
          </p:nvSpPr>
          <p:spPr bwMode="auto">
            <a:xfrm>
              <a:off x="4800600" y="920750"/>
              <a:ext cx="3872484" cy="63500"/>
            </a:xfrm>
            <a:prstGeom prst="roundRect">
              <a:avLst>
                <a:gd name="adj" fmla="val 16667"/>
              </a:avLst>
            </a:prstGeom>
            <a:gradFill rotWithShape="1">
              <a:gsLst>
                <a:gs pos="0">
                  <a:srgbClr val="0033CC">
                    <a:alpha val="98000"/>
                  </a:srgbClr>
                </a:gs>
                <a:gs pos="100000">
                  <a:srgbClr val="00185E">
                    <a:alpha val="0"/>
                  </a:srgbClr>
                </a:gs>
              </a:gsLst>
              <a:lin ang="0" scaled="1"/>
            </a:gradFill>
            <a:ln w="9525">
              <a:noFill/>
              <a:round/>
              <a:headEnd/>
              <a:tailEnd/>
            </a:ln>
          </p:spPr>
          <p:txBody>
            <a:bodyPr wrap="none" anchor="ctr"/>
            <a:lstStyle/>
            <a:p>
              <a:endParaRPr lang="en-US"/>
            </a:p>
          </p:txBody>
        </p:sp>
      </p:grpSp>
      <p:sp>
        <p:nvSpPr>
          <p:cNvPr id="2" name="Title 1">
            <a:extLst>
              <a:ext uri="{FF2B5EF4-FFF2-40B4-BE49-F238E27FC236}">
                <a16:creationId xmlns:a16="http://schemas.microsoft.com/office/drawing/2014/main" id="{379CF7FC-BD71-E764-F598-CD1B5C03B083}"/>
              </a:ext>
            </a:extLst>
          </p:cNvPr>
          <p:cNvSpPr>
            <a:spLocks noGrp="1"/>
          </p:cNvSpPr>
          <p:nvPr>
            <p:ph type="ctrTitle"/>
          </p:nvPr>
        </p:nvSpPr>
        <p:spPr>
          <a:xfrm>
            <a:off x="1014663" y="676340"/>
            <a:ext cx="10162674" cy="2631490"/>
          </a:xfrm>
        </p:spPr>
        <p:txBody>
          <a:bodyPr>
            <a:noAutofit/>
          </a:bodyPr>
          <a:lstStyle/>
          <a:p>
            <a:r>
              <a:rPr lang="en-US" sz="3200" b="1" dirty="0">
                <a:latin typeface="Arial" panose="020B0604020202020204" pitchFamily="34" charset="0"/>
                <a:cs typeface="Arial" panose="020B0604020202020204" pitchFamily="34" charset="0"/>
              </a:rPr>
              <a:t>RF Genesis: </a:t>
            </a:r>
            <a:r>
              <a:rPr lang="en-US" sz="3200" dirty="0">
                <a:latin typeface="Arial" panose="020B0604020202020204" pitchFamily="34" charset="0"/>
                <a:cs typeface="Arial" panose="020B0604020202020204" pitchFamily="34" charset="0"/>
              </a:rPr>
              <a:t>Zero-Shot Generalization of mmWave Sensing through Simulation-Based Data Synthesis and Generative Diffusion Models</a:t>
            </a:r>
          </a:p>
        </p:txBody>
      </p:sp>
      <p:sp>
        <p:nvSpPr>
          <p:cNvPr id="3" name="Subtitle 2">
            <a:extLst>
              <a:ext uri="{FF2B5EF4-FFF2-40B4-BE49-F238E27FC236}">
                <a16:creationId xmlns:a16="http://schemas.microsoft.com/office/drawing/2014/main" id="{FA44B171-6638-4A9E-AAF7-B9DE798D6543}"/>
              </a:ext>
            </a:extLst>
          </p:cNvPr>
          <p:cNvSpPr>
            <a:spLocks noGrp="1"/>
          </p:cNvSpPr>
          <p:nvPr>
            <p:ph type="subTitle" idx="1"/>
          </p:nvPr>
        </p:nvSpPr>
        <p:spPr>
          <a:xfrm>
            <a:off x="3877056" y="3921028"/>
            <a:ext cx="4437888" cy="525917"/>
          </a:xfrm>
        </p:spPr>
        <p:txBody>
          <a:bodyPr/>
          <a:lstStyle/>
          <a:p>
            <a:r>
              <a:rPr lang="en-US" b="1" dirty="0"/>
              <a:t>Xingyu Chen     </a:t>
            </a:r>
            <a:r>
              <a:rPr lang="en-US" dirty="0" err="1"/>
              <a:t>Xinyu</a:t>
            </a:r>
            <a:r>
              <a:rPr lang="en-US" dirty="0"/>
              <a:t> Zhang</a:t>
            </a:r>
          </a:p>
        </p:txBody>
      </p:sp>
      <p:pic>
        <p:nvPicPr>
          <p:cNvPr id="1026" name="Picture 2" descr="ACM Logo">
            <a:extLst>
              <a:ext uri="{FF2B5EF4-FFF2-40B4-BE49-F238E27FC236}">
                <a16:creationId xmlns:a16="http://schemas.microsoft.com/office/drawing/2014/main" id="{C5BB46A2-B856-3A05-389F-D0B2A142F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94439"/>
            <a:ext cx="2509705" cy="87610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92C2B1F-5EF6-0AD4-FAB9-C151B4CC61EC}"/>
              </a:ext>
            </a:extLst>
          </p:cNvPr>
          <p:cNvSpPr txBox="1"/>
          <p:nvPr/>
        </p:nvSpPr>
        <p:spPr>
          <a:xfrm>
            <a:off x="9637776" y="270884"/>
            <a:ext cx="2015936" cy="523220"/>
          </a:xfrm>
          <a:prstGeom prst="rect">
            <a:avLst/>
          </a:prstGeom>
          <a:noFill/>
        </p:spPr>
        <p:txBody>
          <a:bodyPr wrap="none" rtlCol="0">
            <a:spAutoFit/>
          </a:bodyPr>
          <a:lstStyle/>
          <a:p>
            <a:r>
              <a:rPr lang="en-US" sz="2800" b="1" dirty="0" err="1"/>
              <a:t>SenSys</a:t>
            </a:r>
            <a:r>
              <a:rPr lang="en-US" sz="2800" b="1" dirty="0"/>
              <a:t> 2023</a:t>
            </a:r>
          </a:p>
        </p:txBody>
      </p:sp>
      <p:pic>
        <p:nvPicPr>
          <p:cNvPr id="1028" name="Picture 4">
            <a:extLst>
              <a:ext uri="{FF2B5EF4-FFF2-40B4-BE49-F238E27FC236}">
                <a16:creationId xmlns:a16="http://schemas.microsoft.com/office/drawing/2014/main" id="{823DCB58-8E1D-95C9-77A7-4004B693B3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63287" y="5018250"/>
            <a:ext cx="2265426" cy="1359256"/>
          </a:xfrm>
          <a:prstGeom prst="rect">
            <a:avLst/>
          </a:prstGeom>
          <a:noFill/>
          <a:extLst>
            <a:ext uri="{909E8E84-426E-40DD-AFC4-6F175D3DCCD1}">
              <a14:hiddenFill xmlns:a14="http://schemas.microsoft.com/office/drawing/2010/main">
                <a:solidFill>
                  <a:srgbClr val="FFFFFF"/>
                </a:solidFill>
              </a14:hiddenFill>
            </a:ext>
          </a:extLst>
        </p:spPr>
      </p:pic>
      <p:sp>
        <p:nvSpPr>
          <p:cNvPr id="7" name="Subtitle 2">
            <a:extLst>
              <a:ext uri="{FF2B5EF4-FFF2-40B4-BE49-F238E27FC236}">
                <a16:creationId xmlns:a16="http://schemas.microsoft.com/office/drawing/2014/main" id="{565A0466-CA11-1DB6-00F2-E1BB372361B2}"/>
              </a:ext>
            </a:extLst>
          </p:cNvPr>
          <p:cNvSpPr txBox="1">
            <a:spLocks/>
          </p:cNvSpPr>
          <p:nvPr/>
        </p:nvSpPr>
        <p:spPr>
          <a:xfrm>
            <a:off x="3853434" y="4338160"/>
            <a:ext cx="4437888" cy="52591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University of California San Diego</a:t>
            </a:r>
          </a:p>
        </p:txBody>
      </p:sp>
    </p:spTree>
    <p:extLst>
      <p:ext uri="{BB962C8B-B14F-4D97-AF65-F5344CB8AC3E}">
        <p14:creationId xmlns:p14="http://schemas.microsoft.com/office/powerpoint/2010/main" val="6500582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84077-57F6-A539-E74F-929645212029}"/>
              </a:ext>
            </a:extLst>
          </p:cNvPr>
          <p:cNvSpPr>
            <a:spLocks noGrp="1"/>
          </p:cNvSpPr>
          <p:nvPr>
            <p:ph type="title"/>
          </p:nvPr>
        </p:nvSpPr>
        <p:spPr/>
        <p:txBody>
          <a:bodyPr>
            <a:normAutofit/>
          </a:bodyPr>
          <a:lstStyle/>
          <a:p>
            <a:r>
              <a:rPr lang="en-US" sz="3600" b="1" dirty="0">
                <a:latin typeface="Arial" panose="020B0604020202020204" pitchFamily="34" charset="0"/>
                <a:cs typeface="Arial" panose="020B0604020202020204" pitchFamily="34" charset="0"/>
              </a:rPr>
              <a:t>Related Works: Generative Diffusion Models</a:t>
            </a:r>
          </a:p>
        </p:txBody>
      </p:sp>
      <p:pic>
        <p:nvPicPr>
          <p:cNvPr id="1028" name="Picture 4" descr="🎨 Text-to-Image with Stable Diffusion👨🏼‍💻 | Kaggle">
            <a:extLst>
              <a:ext uri="{FF2B5EF4-FFF2-40B4-BE49-F238E27FC236}">
                <a16:creationId xmlns:a16="http://schemas.microsoft.com/office/drawing/2014/main" id="{1664C39D-DB5B-6232-DD07-47AD51F3DFF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056664" y="1362663"/>
            <a:ext cx="7956964" cy="245740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Stable Diffusion, the slick generative AI tool, just launched and went live  on GitHub - CDM Create Digital Music">
            <a:extLst>
              <a:ext uri="{FF2B5EF4-FFF2-40B4-BE49-F238E27FC236}">
                <a16:creationId xmlns:a16="http://schemas.microsoft.com/office/drawing/2014/main" id="{C255B165-4354-C66D-D438-B25020CD3F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35146" y="3690396"/>
            <a:ext cx="5145473" cy="307107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C6C2A95-A09E-A134-E26E-C8B5567BFCC5}"/>
              </a:ext>
            </a:extLst>
          </p:cNvPr>
          <p:cNvSpPr txBox="1"/>
          <p:nvPr/>
        </p:nvSpPr>
        <p:spPr>
          <a:xfrm>
            <a:off x="2117518" y="4687324"/>
            <a:ext cx="3416320" cy="1077218"/>
          </a:xfrm>
          <a:prstGeom prst="rect">
            <a:avLst/>
          </a:prstGeom>
          <a:noFill/>
        </p:spPr>
        <p:txBody>
          <a:bodyPr wrap="none" rtlCol="0">
            <a:spAutoFit/>
          </a:bodyPr>
          <a:lstStyle/>
          <a:p>
            <a:r>
              <a:rPr lang="en-US" sz="3200" b="1" dirty="0">
                <a:latin typeface="Arial" panose="020B0604020202020204" pitchFamily="34" charset="0"/>
                <a:cs typeface="Arial" panose="020B0604020202020204" pitchFamily="34" charset="0"/>
              </a:rPr>
              <a:t>Stable Diffusion</a:t>
            </a:r>
          </a:p>
          <a:p>
            <a:r>
              <a:rPr lang="en-US" sz="3200" b="1" dirty="0" err="1">
                <a:latin typeface="Arial" panose="020B0604020202020204" pitchFamily="34" charset="0"/>
                <a:cs typeface="Arial" panose="020B0604020202020204" pitchFamily="34" charset="0"/>
              </a:rPr>
              <a:t>Midjourney</a:t>
            </a:r>
            <a:endParaRPr lang="en-US" sz="3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57900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47051-F8EF-CF9C-8400-8885189B2295}"/>
              </a:ext>
            </a:extLst>
          </p:cNvPr>
          <p:cNvSpPr>
            <a:spLocks noGrp="1"/>
          </p:cNvSpPr>
          <p:nvPr>
            <p:ph type="title"/>
          </p:nvPr>
        </p:nvSpPr>
        <p:spPr/>
        <p:txBody>
          <a:bodyPr>
            <a:normAutofit/>
          </a:bodyPr>
          <a:lstStyle/>
          <a:p>
            <a:r>
              <a:rPr lang="en-US" sz="3600" b="1" dirty="0">
                <a:latin typeface="Arial" panose="020B0604020202020204" pitchFamily="34" charset="0"/>
                <a:cs typeface="Arial" panose="020B0604020202020204" pitchFamily="34" charset="0"/>
              </a:rPr>
              <a:t>Contribution</a:t>
            </a:r>
          </a:p>
        </p:txBody>
      </p:sp>
      <p:sp>
        <p:nvSpPr>
          <p:cNvPr id="3" name="Content Placeholder 2">
            <a:extLst>
              <a:ext uri="{FF2B5EF4-FFF2-40B4-BE49-F238E27FC236}">
                <a16:creationId xmlns:a16="http://schemas.microsoft.com/office/drawing/2014/main" id="{8BA4DBA9-7F16-4E3B-82B2-8D108471AB86}"/>
              </a:ext>
            </a:extLst>
          </p:cNvPr>
          <p:cNvSpPr>
            <a:spLocks noGrp="1"/>
          </p:cNvSpPr>
          <p:nvPr>
            <p:ph idx="1"/>
          </p:nvPr>
        </p:nvSpPr>
        <p:spPr/>
        <p:txBody>
          <a:bodyPr/>
          <a:lstStyle/>
          <a:p>
            <a:r>
              <a:rPr lang="en-US" b="0" i="0" dirty="0">
                <a:effectLst/>
                <a:latin typeface="Arial" panose="020B0604020202020204" pitchFamily="34" charset="0"/>
                <a:cs typeface="Arial" panose="020B0604020202020204" pitchFamily="34" charset="0"/>
              </a:rPr>
              <a:t>Transitioning and expanding existing vision/graphics</a:t>
            </a:r>
            <a:r>
              <a:rPr lang="en-US" dirty="0">
                <a:latin typeface="Arial" panose="020B0604020202020204" pitchFamily="34" charset="0"/>
                <a:cs typeface="Arial" panose="020B0604020202020204" pitchFamily="34" charset="0"/>
              </a:rPr>
              <a:t> datasets </a:t>
            </a:r>
            <a:r>
              <a:rPr lang="en-US" b="0" i="0" dirty="0">
                <a:effectLst/>
                <a:latin typeface="Arial" panose="020B0604020202020204" pitchFamily="34" charset="0"/>
                <a:cs typeface="Arial" panose="020B0604020202020204" pitchFamily="34" charset="0"/>
              </a:rPr>
              <a:t>to the wireless sensing domain</a:t>
            </a:r>
          </a:p>
          <a:p>
            <a:pPr marL="0" indent="0">
              <a:buNone/>
            </a:pPr>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F1361559-E1F4-BE0A-E4B8-DE7EEC90180B}"/>
              </a:ext>
            </a:extLst>
          </p:cNvPr>
          <p:cNvPicPr>
            <a:picLocks noChangeAspect="1"/>
          </p:cNvPicPr>
          <p:nvPr/>
        </p:nvPicPr>
        <p:blipFill rotWithShape="1">
          <a:blip r:embed="rId3"/>
          <a:srcRect b="737"/>
          <a:stretch/>
        </p:blipFill>
        <p:spPr>
          <a:xfrm>
            <a:off x="2167388" y="3764652"/>
            <a:ext cx="7639050" cy="2836445"/>
          </a:xfrm>
          <a:prstGeom prst="rect">
            <a:avLst/>
          </a:prstGeom>
        </p:spPr>
      </p:pic>
    </p:spTree>
    <p:extLst>
      <p:ext uri="{BB962C8B-B14F-4D97-AF65-F5344CB8AC3E}">
        <p14:creationId xmlns:p14="http://schemas.microsoft.com/office/powerpoint/2010/main" val="3210045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B415538-42A2-0839-CE5F-027157FBAE77}"/>
              </a:ext>
            </a:extLst>
          </p:cNvPr>
          <p:cNvPicPr>
            <a:picLocks noChangeAspect="1"/>
          </p:cNvPicPr>
          <p:nvPr/>
        </p:nvPicPr>
        <p:blipFill rotWithShape="1">
          <a:blip r:embed="rId3"/>
          <a:srcRect l="1" r="223"/>
          <a:stretch/>
        </p:blipFill>
        <p:spPr>
          <a:xfrm>
            <a:off x="685800" y="1575532"/>
            <a:ext cx="10768263" cy="4245040"/>
          </a:xfrm>
          <a:prstGeom prst="rect">
            <a:avLst/>
          </a:prstGeom>
        </p:spPr>
      </p:pic>
      <p:sp>
        <p:nvSpPr>
          <p:cNvPr id="10" name="Title 1">
            <a:extLst>
              <a:ext uri="{FF2B5EF4-FFF2-40B4-BE49-F238E27FC236}">
                <a16:creationId xmlns:a16="http://schemas.microsoft.com/office/drawing/2014/main" id="{99D28BAC-FC9D-82CF-500F-B570002E8439}"/>
              </a:ext>
            </a:extLst>
          </p:cNvPr>
          <p:cNvSpPr>
            <a:spLocks noGrp="1"/>
          </p:cNvSpPr>
          <p:nvPr>
            <p:ph type="title"/>
          </p:nvPr>
        </p:nvSpPr>
        <p:spPr>
          <a:xfrm>
            <a:off x="737937" y="249969"/>
            <a:ext cx="10515600" cy="1325563"/>
          </a:xfrm>
        </p:spPr>
        <p:txBody>
          <a:bodyPr>
            <a:normAutofit/>
          </a:bodyPr>
          <a:lstStyle/>
          <a:p>
            <a:r>
              <a:rPr lang="en-US" sz="3600" b="1" dirty="0">
                <a:latin typeface="Arial" panose="020B0604020202020204" pitchFamily="34" charset="0"/>
                <a:cs typeface="Arial" panose="020B0604020202020204" pitchFamily="34" charset="0"/>
              </a:rPr>
              <a:t>System Design</a:t>
            </a:r>
          </a:p>
        </p:txBody>
      </p:sp>
    </p:spTree>
    <p:extLst>
      <p:ext uri="{BB962C8B-B14F-4D97-AF65-F5344CB8AC3E}">
        <p14:creationId xmlns:p14="http://schemas.microsoft.com/office/powerpoint/2010/main" val="34536876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B415538-42A2-0839-CE5F-027157FBAE77}"/>
              </a:ext>
            </a:extLst>
          </p:cNvPr>
          <p:cNvPicPr>
            <a:picLocks noChangeAspect="1"/>
          </p:cNvPicPr>
          <p:nvPr/>
        </p:nvPicPr>
        <p:blipFill rotWithShape="1">
          <a:blip r:embed="rId3"/>
          <a:srcRect l="1" r="223"/>
          <a:stretch/>
        </p:blipFill>
        <p:spPr>
          <a:xfrm>
            <a:off x="685800" y="1575532"/>
            <a:ext cx="10768263" cy="4245040"/>
          </a:xfrm>
          <a:prstGeom prst="rect">
            <a:avLst/>
          </a:prstGeom>
        </p:spPr>
      </p:pic>
      <p:sp>
        <p:nvSpPr>
          <p:cNvPr id="10" name="Title 1">
            <a:extLst>
              <a:ext uri="{FF2B5EF4-FFF2-40B4-BE49-F238E27FC236}">
                <a16:creationId xmlns:a16="http://schemas.microsoft.com/office/drawing/2014/main" id="{99D28BAC-FC9D-82CF-500F-B570002E8439}"/>
              </a:ext>
            </a:extLst>
          </p:cNvPr>
          <p:cNvSpPr>
            <a:spLocks noGrp="1"/>
          </p:cNvSpPr>
          <p:nvPr>
            <p:ph type="title"/>
          </p:nvPr>
        </p:nvSpPr>
        <p:spPr>
          <a:xfrm>
            <a:off x="737937" y="249969"/>
            <a:ext cx="10515600" cy="1325563"/>
          </a:xfrm>
        </p:spPr>
        <p:txBody>
          <a:bodyPr>
            <a:normAutofit/>
          </a:bodyPr>
          <a:lstStyle/>
          <a:p>
            <a:r>
              <a:rPr lang="en-US" sz="3600" b="1" dirty="0">
                <a:latin typeface="Arial" panose="020B0604020202020204" pitchFamily="34" charset="0"/>
                <a:cs typeface="Arial" panose="020B0604020202020204" pitchFamily="34" charset="0"/>
              </a:rPr>
              <a:t>System Design</a:t>
            </a:r>
          </a:p>
        </p:txBody>
      </p:sp>
      <p:sp>
        <p:nvSpPr>
          <p:cNvPr id="4" name="Rectangle 3">
            <a:extLst>
              <a:ext uri="{FF2B5EF4-FFF2-40B4-BE49-F238E27FC236}">
                <a16:creationId xmlns:a16="http://schemas.microsoft.com/office/drawing/2014/main" id="{9EED85F4-EF1E-BDC1-BBA9-D8856D46CDF3}"/>
              </a:ext>
            </a:extLst>
          </p:cNvPr>
          <p:cNvSpPr/>
          <p:nvPr/>
        </p:nvSpPr>
        <p:spPr>
          <a:xfrm>
            <a:off x="2908777" y="1995510"/>
            <a:ext cx="6640172" cy="3726021"/>
          </a:xfrm>
          <a:prstGeom prst="rect">
            <a:avLst/>
          </a:prstGeom>
          <a:solidFill>
            <a:schemeClr val="bg1">
              <a:alpha val="7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21019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B415538-42A2-0839-CE5F-027157FBAE77}"/>
              </a:ext>
            </a:extLst>
          </p:cNvPr>
          <p:cNvPicPr>
            <a:picLocks noChangeAspect="1"/>
          </p:cNvPicPr>
          <p:nvPr/>
        </p:nvPicPr>
        <p:blipFill rotWithShape="1">
          <a:blip r:embed="rId3"/>
          <a:srcRect l="1" r="223"/>
          <a:stretch/>
        </p:blipFill>
        <p:spPr>
          <a:xfrm>
            <a:off x="685800" y="1575532"/>
            <a:ext cx="10768263" cy="4245040"/>
          </a:xfrm>
          <a:prstGeom prst="rect">
            <a:avLst/>
          </a:prstGeom>
        </p:spPr>
      </p:pic>
      <p:sp>
        <p:nvSpPr>
          <p:cNvPr id="10" name="Title 1">
            <a:extLst>
              <a:ext uri="{FF2B5EF4-FFF2-40B4-BE49-F238E27FC236}">
                <a16:creationId xmlns:a16="http://schemas.microsoft.com/office/drawing/2014/main" id="{99D28BAC-FC9D-82CF-500F-B570002E8439}"/>
              </a:ext>
            </a:extLst>
          </p:cNvPr>
          <p:cNvSpPr>
            <a:spLocks noGrp="1"/>
          </p:cNvSpPr>
          <p:nvPr>
            <p:ph type="title"/>
          </p:nvPr>
        </p:nvSpPr>
        <p:spPr>
          <a:xfrm>
            <a:off x="737937" y="249969"/>
            <a:ext cx="10515600" cy="1325563"/>
          </a:xfrm>
        </p:spPr>
        <p:txBody>
          <a:bodyPr>
            <a:normAutofit/>
          </a:bodyPr>
          <a:lstStyle/>
          <a:p>
            <a:r>
              <a:rPr lang="en-US" sz="3600" b="1" dirty="0">
                <a:latin typeface="Arial" panose="020B0604020202020204" pitchFamily="34" charset="0"/>
                <a:cs typeface="Arial" panose="020B0604020202020204" pitchFamily="34" charset="0"/>
              </a:rPr>
              <a:t>System Design</a:t>
            </a:r>
          </a:p>
        </p:txBody>
      </p:sp>
      <p:sp>
        <p:nvSpPr>
          <p:cNvPr id="4" name="Rectangle 3">
            <a:extLst>
              <a:ext uri="{FF2B5EF4-FFF2-40B4-BE49-F238E27FC236}">
                <a16:creationId xmlns:a16="http://schemas.microsoft.com/office/drawing/2014/main" id="{9EED85F4-EF1E-BDC1-BBA9-D8856D46CDF3}"/>
              </a:ext>
            </a:extLst>
          </p:cNvPr>
          <p:cNvSpPr/>
          <p:nvPr/>
        </p:nvSpPr>
        <p:spPr>
          <a:xfrm>
            <a:off x="633662" y="2094550"/>
            <a:ext cx="2083412" cy="3726021"/>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A37E1C52-0F1A-BC8F-05AD-A9AFFF37849C}"/>
              </a:ext>
            </a:extLst>
          </p:cNvPr>
          <p:cNvSpPr/>
          <p:nvPr/>
        </p:nvSpPr>
        <p:spPr>
          <a:xfrm>
            <a:off x="9751423" y="2094551"/>
            <a:ext cx="1754778" cy="3726021"/>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FD8F240-8632-5B14-45D1-3539E176DBC8}"/>
              </a:ext>
            </a:extLst>
          </p:cNvPr>
          <p:cNvSpPr/>
          <p:nvPr/>
        </p:nvSpPr>
        <p:spPr>
          <a:xfrm>
            <a:off x="3043814" y="4167191"/>
            <a:ext cx="6481185" cy="182213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09599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B415538-42A2-0839-CE5F-027157FBAE77}"/>
              </a:ext>
            </a:extLst>
          </p:cNvPr>
          <p:cNvPicPr>
            <a:picLocks noChangeAspect="1"/>
          </p:cNvPicPr>
          <p:nvPr/>
        </p:nvPicPr>
        <p:blipFill rotWithShape="1">
          <a:blip r:embed="rId3"/>
          <a:srcRect l="1" r="223"/>
          <a:stretch/>
        </p:blipFill>
        <p:spPr>
          <a:xfrm>
            <a:off x="685800" y="1575532"/>
            <a:ext cx="10768263" cy="4245040"/>
          </a:xfrm>
          <a:prstGeom prst="rect">
            <a:avLst/>
          </a:prstGeom>
        </p:spPr>
      </p:pic>
      <p:sp>
        <p:nvSpPr>
          <p:cNvPr id="10" name="Title 1">
            <a:extLst>
              <a:ext uri="{FF2B5EF4-FFF2-40B4-BE49-F238E27FC236}">
                <a16:creationId xmlns:a16="http://schemas.microsoft.com/office/drawing/2014/main" id="{99D28BAC-FC9D-82CF-500F-B570002E8439}"/>
              </a:ext>
            </a:extLst>
          </p:cNvPr>
          <p:cNvSpPr>
            <a:spLocks noGrp="1"/>
          </p:cNvSpPr>
          <p:nvPr>
            <p:ph type="title"/>
          </p:nvPr>
        </p:nvSpPr>
        <p:spPr>
          <a:xfrm>
            <a:off x="737937" y="249969"/>
            <a:ext cx="10515600" cy="1325563"/>
          </a:xfrm>
        </p:spPr>
        <p:txBody>
          <a:bodyPr>
            <a:normAutofit/>
          </a:bodyPr>
          <a:lstStyle/>
          <a:p>
            <a:r>
              <a:rPr lang="en-US" sz="3600" b="1" dirty="0">
                <a:latin typeface="Arial" panose="020B0604020202020204" pitchFamily="34" charset="0"/>
                <a:cs typeface="Arial" panose="020B0604020202020204" pitchFamily="34" charset="0"/>
              </a:rPr>
              <a:t>System Design</a:t>
            </a:r>
          </a:p>
        </p:txBody>
      </p:sp>
      <p:sp>
        <p:nvSpPr>
          <p:cNvPr id="4" name="Rectangle 3">
            <a:extLst>
              <a:ext uri="{FF2B5EF4-FFF2-40B4-BE49-F238E27FC236}">
                <a16:creationId xmlns:a16="http://schemas.microsoft.com/office/drawing/2014/main" id="{9EED85F4-EF1E-BDC1-BBA9-D8856D46CDF3}"/>
              </a:ext>
            </a:extLst>
          </p:cNvPr>
          <p:cNvSpPr/>
          <p:nvPr/>
        </p:nvSpPr>
        <p:spPr>
          <a:xfrm>
            <a:off x="633662" y="2094550"/>
            <a:ext cx="2083412" cy="3726021"/>
          </a:xfrm>
          <a:prstGeom prst="rect">
            <a:avLst/>
          </a:prstGeom>
          <a:solidFill>
            <a:schemeClr val="bg1">
              <a:alpha val="7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A37E1C52-0F1A-BC8F-05AD-A9AFFF37849C}"/>
              </a:ext>
            </a:extLst>
          </p:cNvPr>
          <p:cNvSpPr/>
          <p:nvPr/>
        </p:nvSpPr>
        <p:spPr>
          <a:xfrm>
            <a:off x="9751423" y="2094551"/>
            <a:ext cx="1754778" cy="3726021"/>
          </a:xfrm>
          <a:prstGeom prst="rect">
            <a:avLst/>
          </a:prstGeom>
          <a:solidFill>
            <a:schemeClr val="bg1">
              <a:alpha val="7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FD8F240-8632-5B14-45D1-3539E176DBC8}"/>
              </a:ext>
            </a:extLst>
          </p:cNvPr>
          <p:cNvSpPr/>
          <p:nvPr/>
        </p:nvSpPr>
        <p:spPr>
          <a:xfrm>
            <a:off x="2993656" y="1606870"/>
            <a:ext cx="6481185" cy="2873690"/>
          </a:xfrm>
          <a:prstGeom prst="rect">
            <a:avLst/>
          </a:prstGeom>
          <a:solidFill>
            <a:schemeClr val="bg1">
              <a:alpha val="7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26250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B415538-42A2-0839-CE5F-027157FBAE77}"/>
              </a:ext>
            </a:extLst>
          </p:cNvPr>
          <p:cNvPicPr>
            <a:picLocks noChangeAspect="1"/>
          </p:cNvPicPr>
          <p:nvPr/>
        </p:nvPicPr>
        <p:blipFill rotWithShape="1">
          <a:blip r:embed="rId3"/>
          <a:srcRect l="1" r="223"/>
          <a:stretch/>
        </p:blipFill>
        <p:spPr>
          <a:xfrm>
            <a:off x="685800" y="1575532"/>
            <a:ext cx="10768263" cy="4245040"/>
          </a:xfrm>
          <a:prstGeom prst="rect">
            <a:avLst/>
          </a:prstGeom>
        </p:spPr>
      </p:pic>
      <p:sp>
        <p:nvSpPr>
          <p:cNvPr id="10" name="Title 1">
            <a:extLst>
              <a:ext uri="{FF2B5EF4-FFF2-40B4-BE49-F238E27FC236}">
                <a16:creationId xmlns:a16="http://schemas.microsoft.com/office/drawing/2014/main" id="{99D28BAC-FC9D-82CF-500F-B570002E8439}"/>
              </a:ext>
            </a:extLst>
          </p:cNvPr>
          <p:cNvSpPr>
            <a:spLocks noGrp="1"/>
          </p:cNvSpPr>
          <p:nvPr>
            <p:ph type="title"/>
          </p:nvPr>
        </p:nvSpPr>
        <p:spPr>
          <a:xfrm>
            <a:off x="737937" y="249969"/>
            <a:ext cx="10515600" cy="1325563"/>
          </a:xfrm>
        </p:spPr>
        <p:txBody>
          <a:bodyPr>
            <a:normAutofit/>
          </a:bodyPr>
          <a:lstStyle/>
          <a:p>
            <a:r>
              <a:rPr lang="en-US" sz="3600" b="1" dirty="0">
                <a:latin typeface="Arial" panose="020B0604020202020204" pitchFamily="34" charset="0"/>
                <a:cs typeface="Arial" panose="020B0604020202020204" pitchFamily="34" charset="0"/>
              </a:rPr>
              <a:t>System Design</a:t>
            </a:r>
          </a:p>
        </p:txBody>
      </p:sp>
      <p:sp>
        <p:nvSpPr>
          <p:cNvPr id="4" name="Rectangle 3">
            <a:extLst>
              <a:ext uri="{FF2B5EF4-FFF2-40B4-BE49-F238E27FC236}">
                <a16:creationId xmlns:a16="http://schemas.microsoft.com/office/drawing/2014/main" id="{9EED85F4-EF1E-BDC1-BBA9-D8856D46CDF3}"/>
              </a:ext>
            </a:extLst>
          </p:cNvPr>
          <p:cNvSpPr/>
          <p:nvPr/>
        </p:nvSpPr>
        <p:spPr>
          <a:xfrm>
            <a:off x="633662" y="2094550"/>
            <a:ext cx="2083412" cy="3726021"/>
          </a:xfrm>
          <a:prstGeom prst="rect">
            <a:avLst/>
          </a:prstGeom>
          <a:solidFill>
            <a:schemeClr val="bg1">
              <a:alpha val="7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A37E1C52-0F1A-BC8F-05AD-A9AFFF37849C}"/>
              </a:ext>
            </a:extLst>
          </p:cNvPr>
          <p:cNvSpPr/>
          <p:nvPr/>
        </p:nvSpPr>
        <p:spPr>
          <a:xfrm>
            <a:off x="9751423" y="2094551"/>
            <a:ext cx="1754778" cy="3726021"/>
          </a:xfrm>
          <a:prstGeom prst="rect">
            <a:avLst/>
          </a:prstGeom>
          <a:solidFill>
            <a:schemeClr val="bg1">
              <a:alpha val="7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58914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9A99-A121-2D3E-EDCF-F2EE3B7DD959}"/>
              </a:ext>
            </a:extLst>
          </p:cNvPr>
          <p:cNvSpPr>
            <a:spLocks noGrp="1"/>
          </p:cNvSpPr>
          <p:nvPr>
            <p:ph type="title"/>
          </p:nvPr>
        </p:nvSpPr>
        <p:spPr/>
        <p:txBody>
          <a:bodyPr>
            <a:normAutofit/>
          </a:bodyPr>
          <a:lstStyle/>
          <a:p>
            <a:r>
              <a:rPr lang="en-US" sz="3200" b="1" dirty="0">
                <a:latin typeface="Arial" panose="020B0604020202020204" pitchFamily="34" charset="0"/>
                <a:cs typeface="Arial" panose="020B0604020202020204" pitchFamily="34" charset="0"/>
              </a:rPr>
              <a:t>Object Diffusion</a:t>
            </a:r>
          </a:p>
        </p:txBody>
      </p:sp>
      <p:sp>
        <p:nvSpPr>
          <p:cNvPr id="3" name="Content Placeholder 2">
            <a:extLst>
              <a:ext uri="{FF2B5EF4-FFF2-40B4-BE49-F238E27FC236}">
                <a16:creationId xmlns:a16="http://schemas.microsoft.com/office/drawing/2014/main" id="{44817FF8-9EF0-4C71-1E8F-531F0896357C}"/>
              </a:ext>
            </a:extLst>
          </p:cNvPr>
          <p:cNvSpPr>
            <a:spLocks noGrp="1"/>
          </p:cNvSpPr>
          <p:nvPr>
            <p:ph idx="1"/>
          </p:nvPr>
        </p:nvSpPr>
        <p:spPr/>
        <p:txBody>
          <a:bodyPr/>
          <a:lstStyle/>
          <a:p>
            <a:endParaRPr lang="en-US" dirty="0"/>
          </a:p>
        </p:txBody>
      </p:sp>
      <p:pic>
        <p:nvPicPr>
          <p:cNvPr id="7" name="Picture 6">
            <a:extLst>
              <a:ext uri="{FF2B5EF4-FFF2-40B4-BE49-F238E27FC236}">
                <a16:creationId xmlns:a16="http://schemas.microsoft.com/office/drawing/2014/main" id="{C4DC228A-E90D-F4BC-DB00-9EBCF36322AE}"/>
              </a:ext>
            </a:extLst>
          </p:cNvPr>
          <p:cNvPicPr>
            <a:picLocks noChangeAspect="1"/>
          </p:cNvPicPr>
          <p:nvPr/>
        </p:nvPicPr>
        <p:blipFill>
          <a:blip r:embed="rId3"/>
          <a:stretch>
            <a:fillRect/>
          </a:stretch>
        </p:blipFill>
        <p:spPr>
          <a:xfrm>
            <a:off x="3552025" y="2232783"/>
            <a:ext cx="5876477" cy="3772151"/>
          </a:xfrm>
          <a:prstGeom prst="rect">
            <a:avLst/>
          </a:prstGeom>
        </p:spPr>
      </p:pic>
    </p:spTree>
    <p:extLst>
      <p:ext uri="{BB962C8B-B14F-4D97-AF65-F5344CB8AC3E}">
        <p14:creationId xmlns:p14="http://schemas.microsoft.com/office/powerpoint/2010/main" val="18795167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D180E-9CD0-D21A-63AC-D54111B46EC8}"/>
              </a:ext>
            </a:extLst>
          </p:cNvPr>
          <p:cNvSpPr>
            <a:spLocks noGrp="1"/>
          </p:cNvSpPr>
          <p:nvPr>
            <p:ph type="title"/>
          </p:nvPr>
        </p:nvSpPr>
        <p:spPr/>
        <p:txBody>
          <a:bodyPr>
            <a:normAutofit/>
          </a:bodyPr>
          <a:lstStyle/>
          <a:p>
            <a:r>
              <a:rPr lang="en-US" sz="3200" b="1" dirty="0">
                <a:latin typeface="Arial" panose="020B0604020202020204" pitchFamily="34" charset="0"/>
                <a:cs typeface="Arial" panose="020B0604020202020204" pitchFamily="34" charset="0"/>
              </a:rPr>
              <a:t>Physical – Diffusion Communication and Integration</a:t>
            </a:r>
          </a:p>
        </p:txBody>
      </p:sp>
      <p:sp>
        <p:nvSpPr>
          <p:cNvPr id="3" name="Content Placeholder 2">
            <a:extLst>
              <a:ext uri="{FF2B5EF4-FFF2-40B4-BE49-F238E27FC236}">
                <a16:creationId xmlns:a16="http://schemas.microsoft.com/office/drawing/2014/main" id="{DFD0FA37-4AA4-D046-3464-FF5A3112F98A}"/>
              </a:ext>
            </a:extLst>
          </p:cNvPr>
          <p:cNvSpPr>
            <a:spLocks noGrp="1"/>
          </p:cNvSpPr>
          <p:nvPr>
            <p:ph idx="1"/>
          </p:nvPr>
        </p:nvSpPr>
        <p:spPr>
          <a:xfrm>
            <a:off x="741218" y="1253331"/>
            <a:ext cx="11450782" cy="4351338"/>
          </a:xfrm>
        </p:spPr>
        <p:txBody>
          <a:bodyPr/>
          <a:lstStyle/>
          <a:p>
            <a:r>
              <a:rPr lang="en-US" altLang="zh-CN" dirty="0"/>
              <a:t>PIR:  Path Based Intermediate Representation of the RF Ray Tracing process</a:t>
            </a:r>
            <a:endParaRPr lang="en-US" dirty="0"/>
          </a:p>
        </p:txBody>
      </p:sp>
      <p:pic>
        <p:nvPicPr>
          <p:cNvPr id="5" name="Picture 4">
            <a:extLst>
              <a:ext uri="{FF2B5EF4-FFF2-40B4-BE49-F238E27FC236}">
                <a16:creationId xmlns:a16="http://schemas.microsoft.com/office/drawing/2014/main" id="{8D448B17-87F9-A97E-05A2-8E9BA61AA880}"/>
              </a:ext>
            </a:extLst>
          </p:cNvPr>
          <p:cNvPicPr>
            <a:picLocks noChangeAspect="1"/>
          </p:cNvPicPr>
          <p:nvPr/>
        </p:nvPicPr>
        <p:blipFill rotWithShape="1">
          <a:blip r:embed="rId3"/>
          <a:srcRect t="1681"/>
          <a:stretch/>
        </p:blipFill>
        <p:spPr>
          <a:xfrm>
            <a:off x="1781175" y="1646802"/>
            <a:ext cx="8629650" cy="4251659"/>
          </a:xfrm>
          <a:prstGeom prst="rect">
            <a:avLst/>
          </a:prstGeom>
        </p:spPr>
      </p:pic>
      <p:pic>
        <p:nvPicPr>
          <p:cNvPr id="10" name="Picture 9">
            <a:extLst>
              <a:ext uri="{FF2B5EF4-FFF2-40B4-BE49-F238E27FC236}">
                <a16:creationId xmlns:a16="http://schemas.microsoft.com/office/drawing/2014/main" id="{A66739D1-5588-8BAF-C5EB-F6E069C512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86736" y="5138279"/>
            <a:ext cx="3033664" cy="1719721"/>
          </a:xfrm>
          <a:prstGeom prst="rect">
            <a:avLst/>
          </a:prstGeom>
        </p:spPr>
      </p:pic>
      <p:cxnSp>
        <p:nvCxnSpPr>
          <p:cNvPr id="12" name="Connector: Elbow 11">
            <a:extLst>
              <a:ext uri="{FF2B5EF4-FFF2-40B4-BE49-F238E27FC236}">
                <a16:creationId xmlns:a16="http://schemas.microsoft.com/office/drawing/2014/main" id="{4FD43D01-2EE3-4ADD-4E31-2B3537DB5809}"/>
              </a:ext>
            </a:extLst>
          </p:cNvPr>
          <p:cNvCxnSpPr>
            <a:cxnSpLocks/>
            <a:stCxn id="5" idx="2"/>
            <a:endCxn id="10" idx="1"/>
          </p:cNvCxnSpPr>
          <p:nvPr/>
        </p:nvCxnSpPr>
        <p:spPr>
          <a:xfrm rot="16200000" flipH="1">
            <a:off x="6741529" y="5252932"/>
            <a:ext cx="99679" cy="1390736"/>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3920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0D3E7-1DD9-29E2-86FC-66531115FD79}"/>
              </a:ext>
            </a:extLst>
          </p:cNvPr>
          <p:cNvSpPr>
            <a:spLocks noGrp="1"/>
          </p:cNvSpPr>
          <p:nvPr>
            <p:ph type="title"/>
          </p:nvPr>
        </p:nvSpPr>
        <p:spPr/>
        <p:txBody>
          <a:bodyPr>
            <a:normAutofit/>
          </a:bodyPr>
          <a:lstStyle/>
          <a:p>
            <a:r>
              <a:rPr lang="en-US" sz="3600" b="1" dirty="0">
                <a:latin typeface="Arial" panose="020B0604020202020204" pitchFamily="34" charset="0"/>
                <a:cs typeface="Arial" panose="020B0604020202020204" pitchFamily="34" charset="0"/>
              </a:rPr>
              <a:t>Environment Diffusion</a:t>
            </a:r>
          </a:p>
        </p:txBody>
      </p:sp>
      <p:pic>
        <p:nvPicPr>
          <p:cNvPr id="9" name="Content Placeholder 8">
            <a:extLst>
              <a:ext uri="{FF2B5EF4-FFF2-40B4-BE49-F238E27FC236}">
                <a16:creationId xmlns:a16="http://schemas.microsoft.com/office/drawing/2014/main" id="{D1284A1D-704E-D03B-D401-366F22AE378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417127" y="1446910"/>
            <a:ext cx="6703057" cy="4838894"/>
          </a:xfrm>
        </p:spPr>
      </p:pic>
      <p:sp>
        <p:nvSpPr>
          <p:cNvPr id="3" name="Content Placeholder 2">
            <a:extLst>
              <a:ext uri="{FF2B5EF4-FFF2-40B4-BE49-F238E27FC236}">
                <a16:creationId xmlns:a16="http://schemas.microsoft.com/office/drawing/2014/main" id="{D8BF4842-062A-2B86-7F2D-AD8AF18F3888}"/>
              </a:ext>
            </a:extLst>
          </p:cNvPr>
          <p:cNvSpPr txBox="1">
            <a:spLocks/>
          </p:cNvSpPr>
          <p:nvPr/>
        </p:nvSpPr>
        <p:spPr>
          <a:xfrm>
            <a:off x="741218" y="1690688"/>
            <a:ext cx="467590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t>Environment Diffusion</a:t>
            </a:r>
          </a:p>
          <a:p>
            <a:pPr lvl="1"/>
            <a:r>
              <a:rPr lang="en-US" altLang="zh-CN" dirty="0"/>
              <a:t>A pre trained text2img model</a:t>
            </a:r>
          </a:p>
          <a:p>
            <a:pPr lvl="1"/>
            <a:endParaRPr lang="en-US" altLang="zh-CN" dirty="0"/>
          </a:p>
          <a:p>
            <a:r>
              <a:rPr lang="en-US" altLang="zh-CN" dirty="0"/>
              <a:t>RF Path </a:t>
            </a:r>
            <a:r>
              <a:rPr lang="en-US" altLang="zh-CN" dirty="0" err="1"/>
              <a:t>LoRA</a:t>
            </a:r>
            <a:r>
              <a:rPr lang="en-US" altLang="zh-CN" dirty="0"/>
              <a:t>                              (Low Rank Adaptation)</a:t>
            </a:r>
          </a:p>
          <a:p>
            <a:pPr lvl="1"/>
            <a:r>
              <a:rPr lang="en-US" altLang="zh-CN" dirty="0"/>
              <a:t>Fine tunes pretrained model to PIR format</a:t>
            </a:r>
          </a:p>
          <a:p>
            <a:pPr lvl="1"/>
            <a:r>
              <a:rPr lang="en-US" altLang="zh-CN" dirty="0"/>
              <a:t>By injecting trainable layers to each transformer block</a:t>
            </a:r>
          </a:p>
          <a:p>
            <a:pPr lvl="1"/>
            <a:endParaRPr lang="en-US" altLang="zh-CN" sz="2000" dirty="0"/>
          </a:p>
          <a:p>
            <a:pPr lvl="1"/>
            <a:endParaRPr lang="en-US" altLang="zh-CN" sz="2000" dirty="0"/>
          </a:p>
          <a:p>
            <a:endParaRPr lang="en-US" dirty="0"/>
          </a:p>
        </p:txBody>
      </p:sp>
    </p:spTree>
    <p:extLst>
      <p:ext uri="{BB962C8B-B14F-4D97-AF65-F5344CB8AC3E}">
        <p14:creationId xmlns:p14="http://schemas.microsoft.com/office/powerpoint/2010/main" val="2534753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8845B-8BA5-5C2B-D7DD-A5027CEC17D6}"/>
              </a:ext>
            </a:extLst>
          </p:cNvPr>
          <p:cNvSpPr>
            <a:spLocks noGrp="1"/>
          </p:cNvSpPr>
          <p:nvPr>
            <p:ph type="title"/>
          </p:nvPr>
        </p:nvSpPr>
        <p:spPr/>
        <p:txBody>
          <a:bodyPr>
            <a:normAutofit/>
          </a:bodyPr>
          <a:lstStyle/>
          <a:p>
            <a:r>
              <a:rPr lang="en-US" sz="3600" b="1" dirty="0">
                <a:latin typeface="Arial" panose="020B0604020202020204" pitchFamily="34" charset="0"/>
                <a:cs typeface="Arial" panose="020B0604020202020204" pitchFamily="34" charset="0"/>
              </a:rPr>
              <a:t>mmWave Sensing</a:t>
            </a:r>
            <a:endParaRPr lang="en-US" sz="3600" dirty="0"/>
          </a:p>
        </p:txBody>
      </p:sp>
      <p:pic>
        <p:nvPicPr>
          <p:cNvPr id="5" name="Picture 4">
            <a:extLst>
              <a:ext uri="{FF2B5EF4-FFF2-40B4-BE49-F238E27FC236}">
                <a16:creationId xmlns:a16="http://schemas.microsoft.com/office/drawing/2014/main" id="{BF7A83E6-4006-9825-0E75-A5FC8827EDB4}"/>
              </a:ext>
            </a:extLst>
          </p:cNvPr>
          <p:cNvPicPr>
            <a:picLocks noChangeAspect="1"/>
          </p:cNvPicPr>
          <p:nvPr/>
        </p:nvPicPr>
        <p:blipFill rotWithShape="1">
          <a:blip r:embed="rId3">
            <a:extLst>
              <a:ext uri="{28A0092B-C50C-407E-A947-70E740481C1C}">
                <a14:useLocalDpi xmlns:a14="http://schemas.microsoft.com/office/drawing/2010/main" val="0"/>
              </a:ext>
            </a:extLst>
          </a:blip>
          <a:srcRect l="2128" t="17102" r="44094" b="2086"/>
          <a:stretch/>
        </p:blipFill>
        <p:spPr>
          <a:xfrm>
            <a:off x="3122661" y="2190655"/>
            <a:ext cx="5946677" cy="3989230"/>
          </a:xfrm>
          <a:prstGeom prst="rect">
            <a:avLst/>
          </a:prstGeom>
        </p:spPr>
      </p:pic>
    </p:spTree>
    <p:extLst>
      <p:ext uri="{BB962C8B-B14F-4D97-AF65-F5344CB8AC3E}">
        <p14:creationId xmlns:p14="http://schemas.microsoft.com/office/powerpoint/2010/main" val="1115728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8B699-2B8F-0E6B-BAEB-D1DD7E585790}"/>
              </a:ext>
            </a:extLst>
          </p:cNvPr>
          <p:cNvSpPr>
            <a:spLocks noGrp="1"/>
          </p:cNvSpPr>
          <p:nvPr>
            <p:ph type="title"/>
          </p:nvPr>
        </p:nvSpPr>
        <p:spPr/>
        <p:txBody>
          <a:bodyPr>
            <a:normAutofit/>
          </a:bodyPr>
          <a:lstStyle/>
          <a:p>
            <a:r>
              <a:rPr lang="en-US" sz="3200" b="1" dirty="0">
                <a:latin typeface="Arial" panose="020B0604020202020204" pitchFamily="34" charset="0"/>
                <a:cs typeface="Arial" panose="020B0604020202020204" pitchFamily="34" charset="0"/>
              </a:rPr>
              <a:t>Evaluation - Setup</a:t>
            </a:r>
          </a:p>
        </p:txBody>
      </p:sp>
      <p:sp>
        <p:nvSpPr>
          <p:cNvPr id="3" name="Content Placeholder 2">
            <a:extLst>
              <a:ext uri="{FF2B5EF4-FFF2-40B4-BE49-F238E27FC236}">
                <a16:creationId xmlns:a16="http://schemas.microsoft.com/office/drawing/2014/main" id="{06488DD1-F2F5-A5EF-8757-061018D31DF6}"/>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DF9E0682-3485-A673-791F-435DFC451C51}"/>
              </a:ext>
            </a:extLst>
          </p:cNvPr>
          <p:cNvPicPr>
            <a:picLocks noChangeAspect="1"/>
          </p:cNvPicPr>
          <p:nvPr/>
        </p:nvPicPr>
        <p:blipFill>
          <a:blip r:embed="rId3"/>
          <a:stretch>
            <a:fillRect/>
          </a:stretch>
        </p:blipFill>
        <p:spPr>
          <a:xfrm>
            <a:off x="596314" y="1553369"/>
            <a:ext cx="10887075" cy="4895850"/>
          </a:xfrm>
          <a:prstGeom prst="rect">
            <a:avLst/>
          </a:prstGeom>
        </p:spPr>
      </p:pic>
    </p:spTree>
    <p:extLst>
      <p:ext uri="{BB962C8B-B14F-4D97-AF65-F5344CB8AC3E}">
        <p14:creationId xmlns:p14="http://schemas.microsoft.com/office/powerpoint/2010/main" val="8443470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D73CA-8DF0-2C65-83F6-AF87D800F0E9}"/>
              </a:ext>
            </a:extLst>
          </p:cNvPr>
          <p:cNvSpPr>
            <a:spLocks noGrp="1"/>
          </p:cNvSpPr>
          <p:nvPr>
            <p:ph type="title"/>
          </p:nvPr>
        </p:nvSpPr>
        <p:spPr/>
        <p:txBody>
          <a:bodyPr/>
          <a:lstStyle/>
          <a:p>
            <a:r>
              <a:rPr lang="en-US" sz="3200" b="1" dirty="0">
                <a:latin typeface="Arial" panose="020B0604020202020204" pitchFamily="34" charset="0"/>
                <a:cs typeface="Arial" panose="020B0604020202020204" pitchFamily="34" charset="0"/>
              </a:rPr>
              <a:t>Evaluation - Simulator</a:t>
            </a:r>
            <a:endParaRPr lang="en-US" b="1"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FBC5D0F2-98FE-A9D2-2A17-7A75277B3F8B}"/>
              </a:ext>
            </a:extLst>
          </p:cNvPr>
          <p:cNvPicPr>
            <a:picLocks noChangeAspect="1"/>
          </p:cNvPicPr>
          <p:nvPr/>
        </p:nvPicPr>
        <p:blipFill>
          <a:blip r:embed="rId3"/>
          <a:stretch>
            <a:fillRect/>
          </a:stretch>
        </p:blipFill>
        <p:spPr>
          <a:xfrm>
            <a:off x="1657031" y="2460360"/>
            <a:ext cx="8877938" cy="4162521"/>
          </a:xfrm>
          <a:prstGeom prst="rect">
            <a:avLst/>
          </a:prstGeom>
        </p:spPr>
      </p:pic>
      <p:sp>
        <p:nvSpPr>
          <p:cNvPr id="7" name="TextBox 6">
            <a:extLst>
              <a:ext uri="{FF2B5EF4-FFF2-40B4-BE49-F238E27FC236}">
                <a16:creationId xmlns:a16="http://schemas.microsoft.com/office/drawing/2014/main" id="{856B4D02-F4E1-11DC-B5F7-93707C324723}"/>
              </a:ext>
            </a:extLst>
          </p:cNvPr>
          <p:cNvSpPr txBox="1"/>
          <p:nvPr/>
        </p:nvSpPr>
        <p:spPr>
          <a:xfrm>
            <a:off x="838199" y="1690688"/>
            <a:ext cx="10515599" cy="461665"/>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accent1"/>
                </a:solidFill>
                <a:latin typeface="Arial" panose="020B0604020202020204" pitchFamily="34" charset="0"/>
                <a:cs typeface="Arial" panose="020B0604020202020204" pitchFamily="34" charset="0"/>
              </a:rPr>
              <a:t>The simulation is accurate in Temporal / Spectral Levels</a:t>
            </a:r>
          </a:p>
        </p:txBody>
      </p:sp>
      <p:sp>
        <p:nvSpPr>
          <p:cNvPr id="4" name="TextBox 3">
            <a:extLst>
              <a:ext uri="{FF2B5EF4-FFF2-40B4-BE49-F238E27FC236}">
                <a16:creationId xmlns:a16="http://schemas.microsoft.com/office/drawing/2014/main" id="{65E5FB3F-C561-5802-FB67-69C28F982528}"/>
              </a:ext>
            </a:extLst>
          </p:cNvPr>
          <p:cNvSpPr txBox="1"/>
          <p:nvPr/>
        </p:nvSpPr>
        <p:spPr>
          <a:xfrm>
            <a:off x="107768" y="6200487"/>
            <a:ext cx="6093822" cy="584775"/>
          </a:xfrm>
          <a:prstGeom prst="rect">
            <a:avLst/>
          </a:prstGeom>
          <a:noFill/>
        </p:spPr>
        <p:txBody>
          <a:bodyPr wrap="square">
            <a:spAutoFit/>
          </a:bodyPr>
          <a:lstStyle/>
          <a:p>
            <a:r>
              <a:rPr lang="en-US" sz="3200" b="1" i="0" dirty="0">
                <a:solidFill>
                  <a:srgbClr val="FF0000"/>
                </a:solidFill>
                <a:effectLst/>
                <a:latin typeface="Söhne"/>
              </a:rPr>
              <a:t>Avg SSIM = 0.96 </a:t>
            </a:r>
            <a:endParaRPr lang="en-US" sz="3200" b="1" dirty="0">
              <a:solidFill>
                <a:srgbClr val="FF0000"/>
              </a:solidFill>
            </a:endParaRPr>
          </a:p>
        </p:txBody>
      </p:sp>
    </p:spTree>
    <p:extLst>
      <p:ext uri="{BB962C8B-B14F-4D97-AF65-F5344CB8AC3E}">
        <p14:creationId xmlns:p14="http://schemas.microsoft.com/office/powerpoint/2010/main" val="3458299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F561D-5AEB-38F6-3503-80687FDF7086}"/>
              </a:ext>
            </a:extLst>
          </p:cNvPr>
          <p:cNvSpPr>
            <a:spLocks noGrp="1"/>
          </p:cNvSpPr>
          <p:nvPr>
            <p:ph type="title"/>
          </p:nvPr>
        </p:nvSpPr>
        <p:spPr/>
        <p:txBody>
          <a:bodyPr>
            <a:normAutofit/>
          </a:bodyPr>
          <a:lstStyle/>
          <a:p>
            <a:r>
              <a:rPr lang="en-US" sz="3200" b="1" dirty="0">
                <a:latin typeface="Arial" panose="020B0604020202020204" pitchFamily="34" charset="0"/>
                <a:cs typeface="Arial" panose="020B0604020202020204" pitchFamily="34" charset="0"/>
              </a:rPr>
              <a:t>Evaluation - Simulator</a:t>
            </a:r>
            <a:endParaRPr lang="en-US" sz="3200" dirty="0"/>
          </a:p>
        </p:txBody>
      </p:sp>
      <p:pic>
        <p:nvPicPr>
          <p:cNvPr id="5" name="Picture 4">
            <a:extLst>
              <a:ext uri="{FF2B5EF4-FFF2-40B4-BE49-F238E27FC236}">
                <a16:creationId xmlns:a16="http://schemas.microsoft.com/office/drawing/2014/main" id="{AA162F0A-3E0D-2249-12B2-51F166D91820}"/>
              </a:ext>
            </a:extLst>
          </p:cNvPr>
          <p:cNvPicPr>
            <a:picLocks noChangeAspect="1"/>
          </p:cNvPicPr>
          <p:nvPr/>
        </p:nvPicPr>
        <p:blipFill>
          <a:blip r:embed="rId3"/>
          <a:stretch>
            <a:fillRect/>
          </a:stretch>
        </p:blipFill>
        <p:spPr>
          <a:xfrm>
            <a:off x="4651024" y="1398702"/>
            <a:ext cx="6966011" cy="5459298"/>
          </a:xfrm>
          <a:prstGeom prst="rect">
            <a:avLst/>
          </a:prstGeom>
        </p:spPr>
      </p:pic>
      <p:sp>
        <p:nvSpPr>
          <p:cNvPr id="4" name="TextBox 3">
            <a:extLst>
              <a:ext uri="{FF2B5EF4-FFF2-40B4-BE49-F238E27FC236}">
                <a16:creationId xmlns:a16="http://schemas.microsoft.com/office/drawing/2014/main" id="{BF05A9C4-5424-1D85-245A-5FA36544031B}"/>
              </a:ext>
            </a:extLst>
          </p:cNvPr>
          <p:cNvSpPr txBox="1"/>
          <p:nvPr/>
        </p:nvSpPr>
        <p:spPr>
          <a:xfrm>
            <a:off x="838200" y="1690688"/>
            <a:ext cx="3812824"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accent1"/>
                </a:solidFill>
                <a:latin typeface="Arial" panose="020B0604020202020204" pitchFamily="34" charset="0"/>
                <a:cs typeface="Arial" panose="020B0604020202020204" pitchFamily="34" charset="0"/>
              </a:rPr>
              <a:t>The simulation is accurate in point cloud levels</a:t>
            </a:r>
          </a:p>
        </p:txBody>
      </p:sp>
    </p:spTree>
    <p:extLst>
      <p:ext uri="{BB962C8B-B14F-4D97-AF65-F5344CB8AC3E}">
        <p14:creationId xmlns:p14="http://schemas.microsoft.com/office/powerpoint/2010/main" val="3158546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5CC4B-797B-F1CB-B363-FB11D481F97A}"/>
              </a:ext>
            </a:extLst>
          </p:cNvPr>
          <p:cNvSpPr>
            <a:spLocks noGrp="1"/>
          </p:cNvSpPr>
          <p:nvPr>
            <p:ph type="title"/>
          </p:nvPr>
        </p:nvSpPr>
        <p:spPr/>
        <p:txBody>
          <a:bodyPr>
            <a:normAutofit/>
          </a:bodyPr>
          <a:lstStyle/>
          <a:p>
            <a:r>
              <a:rPr lang="en-US" sz="3200" b="1" dirty="0">
                <a:latin typeface="Arial" panose="020B0604020202020204" pitchFamily="34" charset="0"/>
                <a:cs typeface="Arial" panose="020B0604020202020204" pitchFamily="34" charset="0"/>
              </a:rPr>
              <a:t>Evaluation - Simulator</a:t>
            </a:r>
            <a:endParaRPr lang="en-US" sz="3200" dirty="0"/>
          </a:p>
        </p:txBody>
      </p:sp>
      <p:pic>
        <p:nvPicPr>
          <p:cNvPr id="6" name="Picture 5">
            <a:extLst>
              <a:ext uri="{FF2B5EF4-FFF2-40B4-BE49-F238E27FC236}">
                <a16:creationId xmlns:a16="http://schemas.microsoft.com/office/drawing/2014/main" id="{867EF457-BEE6-3ED7-556C-3720F27A693B}"/>
              </a:ext>
            </a:extLst>
          </p:cNvPr>
          <p:cNvPicPr>
            <a:picLocks noChangeAspect="1"/>
          </p:cNvPicPr>
          <p:nvPr/>
        </p:nvPicPr>
        <p:blipFill>
          <a:blip r:embed="rId3"/>
          <a:stretch>
            <a:fillRect/>
          </a:stretch>
        </p:blipFill>
        <p:spPr>
          <a:xfrm>
            <a:off x="660054" y="3038187"/>
            <a:ext cx="10458218" cy="3740294"/>
          </a:xfrm>
          <a:prstGeom prst="rect">
            <a:avLst/>
          </a:prstGeom>
        </p:spPr>
      </p:pic>
      <p:sp>
        <p:nvSpPr>
          <p:cNvPr id="7" name="Content Placeholder 2">
            <a:extLst>
              <a:ext uri="{FF2B5EF4-FFF2-40B4-BE49-F238E27FC236}">
                <a16:creationId xmlns:a16="http://schemas.microsoft.com/office/drawing/2014/main" id="{3A8020AE-1512-D778-F39C-EE4B5DD269C8}"/>
              </a:ext>
            </a:extLst>
          </p:cNvPr>
          <p:cNvSpPr>
            <a:spLocks noGrp="1"/>
          </p:cNvSpPr>
          <p:nvPr>
            <p:ph idx="1"/>
          </p:nvPr>
        </p:nvSpPr>
        <p:spPr>
          <a:xfrm>
            <a:off x="838200" y="1396134"/>
            <a:ext cx="10515600" cy="4351338"/>
          </a:xfrm>
        </p:spPr>
        <p:txBody>
          <a:bodyPr/>
          <a:lstStyle/>
          <a:p>
            <a:r>
              <a:rPr lang="en-US" b="0" i="0" dirty="0">
                <a:solidFill>
                  <a:schemeClr val="accent1"/>
                </a:solidFill>
                <a:effectLst/>
                <a:latin typeface="Söhne"/>
              </a:rPr>
              <a:t>RF Gen’s Simulator supports various kind of objects. </a:t>
            </a:r>
          </a:p>
          <a:p>
            <a:r>
              <a:rPr lang="en-US" b="0" i="0" dirty="0">
                <a:solidFill>
                  <a:schemeClr val="accent1"/>
                </a:solidFill>
                <a:effectLst/>
                <a:latin typeface="Söhne"/>
              </a:rPr>
              <a:t>It outputs RAW radar signal and capable of different kinds of processing</a:t>
            </a:r>
            <a:endParaRPr lang="en-US" altLang="zh-CN" dirty="0">
              <a:solidFill>
                <a:schemeClr val="accent1"/>
              </a:solidFill>
            </a:endParaRPr>
          </a:p>
        </p:txBody>
      </p:sp>
    </p:spTree>
    <p:extLst>
      <p:ext uri="{BB962C8B-B14F-4D97-AF65-F5344CB8AC3E}">
        <p14:creationId xmlns:p14="http://schemas.microsoft.com/office/powerpoint/2010/main" val="20249034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C41A5-33B9-D352-4CF7-4CC0AD02F340}"/>
              </a:ext>
            </a:extLst>
          </p:cNvPr>
          <p:cNvSpPr>
            <a:spLocks noGrp="1"/>
          </p:cNvSpPr>
          <p:nvPr>
            <p:ph type="title"/>
          </p:nvPr>
        </p:nvSpPr>
        <p:spPr/>
        <p:txBody>
          <a:bodyPr>
            <a:normAutofit/>
          </a:bodyPr>
          <a:lstStyle/>
          <a:p>
            <a:r>
              <a:rPr lang="en-US" altLang="zh-CN" sz="3200" b="1" dirty="0">
                <a:latin typeface="Arial" panose="020B0604020202020204" pitchFamily="34" charset="0"/>
                <a:cs typeface="Arial" panose="020B0604020202020204" pitchFamily="34" charset="0"/>
              </a:rPr>
              <a:t>End-to-End </a:t>
            </a:r>
            <a:r>
              <a:rPr lang="en-US" sz="3200" b="1" dirty="0">
                <a:latin typeface="Arial" panose="020B0604020202020204" pitchFamily="34" charset="0"/>
                <a:cs typeface="Arial" panose="020B0604020202020204" pitchFamily="34" charset="0"/>
              </a:rPr>
              <a:t>Evaluation:  Posture Estimation</a:t>
            </a:r>
          </a:p>
        </p:txBody>
      </p:sp>
      <p:pic>
        <p:nvPicPr>
          <p:cNvPr id="6" name="Picture 5">
            <a:extLst>
              <a:ext uri="{FF2B5EF4-FFF2-40B4-BE49-F238E27FC236}">
                <a16:creationId xmlns:a16="http://schemas.microsoft.com/office/drawing/2014/main" id="{200D9B22-6F93-1397-6325-D09AB0355F44}"/>
              </a:ext>
            </a:extLst>
          </p:cNvPr>
          <p:cNvPicPr>
            <a:picLocks noChangeAspect="1"/>
          </p:cNvPicPr>
          <p:nvPr/>
        </p:nvPicPr>
        <p:blipFill>
          <a:blip r:embed="rId3"/>
          <a:stretch>
            <a:fillRect/>
          </a:stretch>
        </p:blipFill>
        <p:spPr>
          <a:xfrm>
            <a:off x="6576332" y="2467384"/>
            <a:ext cx="5048250" cy="2524125"/>
          </a:xfrm>
          <a:prstGeom prst="rect">
            <a:avLst/>
          </a:prstGeom>
        </p:spPr>
      </p:pic>
      <p:pic>
        <p:nvPicPr>
          <p:cNvPr id="1026" name="Picture 2" descr="Why does my I/Q data from radar are not centered? - Signal Processing Stack  Exchange">
            <a:extLst>
              <a:ext uri="{FF2B5EF4-FFF2-40B4-BE49-F238E27FC236}">
                <a16:creationId xmlns:a16="http://schemas.microsoft.com/office/drawing/2014/main" id="{0F77F372-24C2-FA0A-117C-F72CD4B09F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2344794"/>
            <a:ext cx="4200751" cy="2769303"/>
          </a:xfrm>
          <a:prstGeom prst="rect">
            <a:avLst/>
          </a:prstGeom>
          <a:noFill/>
          <a:extLst>
            <a:ext uri="{909E8E84-426E-40DD-AFC4-6F175D3DCCD1}">
              <a14:hiddenFill xmlns:a14="http://schemas.microsoft.com/office/drawing/2010/main">
                <a:solidFill>
                  <a:srgbClr val="FFFFFF"/>
                </a:solidFill>
              </a14:hiddenFill>
            </a:ext>
          </a:extLst>
        </p:spPr>
      </p:pic>
      <p:sp>
        <p:nvSpPr>
          <p:cNvPr id="8" name="Arrow: Right 7">
            <a:extLst>
              <a:ext uri="{FF2B5EF4-FFF2-40B4-BE49-F238E27FC236}">
                <a16:creationId xmlns:a16="http://schemas.microsoft.com/office/drawing/2014/main" id="{F6F8E8F5-21B7-CB24-F5F5-9E8F5FDB5B06}"/>
              </a:ext>
            </a:extLst>
          </p:cNvPr>
          <p:cNvSpPr/>
          <p:nvPr/>
        </p:nvSpPr>
        <p:spPr>
          <a:xfrm>
            <a:off x="5225143" y="3252651"/>
            <a:ext cx="1213122" cy="600892"/>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35270BD-D117-AA05-EABA-BA4BD8C1F291}"/>
              </a:ext>
            </a:extLst>
          </p:cNvPr>
          <p:cNvSpPr txBox="1"/>
          <p:nvPr/>
        </p:nvSpPr>
        <p:spPr>
          <a:xfrm>
            <a:off x="180313" y="6368806"/>
            <a:ext cx="10531601" cy="369332"/>
          </a:xfrm>
          <a:prstGeom prst="rect">
            <a:avLst/>
          </a:prstGeom>
          <a:noFill/>
        </p:spPr>
        <p:txBody>
          <a:bodyPr wrap="none" rtlCol="0">
            <a:spAutoFit/>
          </a:bodyPr>
          <a:lstStyle/>
          <a:p>
            <a:r>
              <a:rPr lang="en-US" b="0" i="0" dirty="0">
                <a:solidFill>
                  <a:schemeClr val="bg1">
                    <a:lumMod val="75000"/>
                  </a:schemeClr>
                </a:solidFill>
                <a:effectLst/>
                <a:latin typeface="HelveticaNeue-Light"/>
              </a:rPr>
              <a:t>Credit:  </a:t>
            </a:r>
            <a:r>
              <a:rPr lang="en-US" b="0" i="0" dirty="0" err="1">
                <a:solidFill>
                  <a:schemeClr val="bg1">
                    <a:lumMod val="75000"/>
                  </a:schemeClr>
                </a:solidFill>
                <a:effectLst/>
                <a:latin typeface="HelveticaNeue-Light"/>
              </a:rPr>
              <a:t>mmMesh</a:t>
            </a:r>
            <a:r>
              <a:rPr lang="en-US" b="0" i="0" dirty="0">
                <a:solidFill>
                  <a:schemeClr val="bg1">
                    <a:lumMod val="75000"/>
                  </a:schemeClr>
                </a:solidFill>
                <a:effectLst/>
                <a:latin typeface="HelveticaNeue-Light"/>
              </a:rPr>
              <a:t>: Towards 3D Real-Time Dynamic Human Mesh Construction Using Millimeter-Wave</a:t>
            </a:r>
            <a:endParaRPr lang="en-US" dirty="0">
              <a:solidFill>
                <a:schemeClr val="bg1">
                  <a:lumMod val="75000"/>
                </a:schemeClr>
              </a:solidFill>
            </a:endParaRPr>
          </a:p>
        </p:txBody>
      </p:sp>
    </p:spTree>
    <p:extLst>
      <p:ext uri="{BB962C8B-B14F-4D97-AF65-F5344CB8AC3E}">
        <p14:creationId xmlns:p14="http://schemas.microsoft.com/office/powerpoint/2010/main" val="8924505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C41A5-33B9-D352-4CF7-4CC0AD02F340}"/>
              </a:ext>
            </a:extLst>
          </p:cNvPr>
          <p:cNvSpPr>
            <a:spLocks noGrp="1"/>
          </p:cNvSpPr>
          <p:nvPr>
            <p:ph type="title"/>
          </p:nvPr>
        </p:nvSpPr>
        <p:spPr/>
        <p:txBody>
          <a:bodyPr>
            <a:normAutofit/>
          </a:bodyPr>
          <a:lstStyle/>
          <a:p>
            <a:r>
              <a:rPr lang="en-US" altLang="zh-CN" sz="3200" b="1" dirty="0">
                <a:latin typeface="Arial" panose="020B0604020202020204" pitchFamily="34" charset="0"/>
                <a:cs typeface="Arial" panose="020B0604020202020204" pitchFamily="34" charset="0"/>
              </a:rPr>
              <a:t>End-to-End </a:t>
            </a:r>
            <a:r>
              <a:rPr lang="en-US" sz="3200" b="1" dirty="0">
                <a:latin typeface="Arial" panose="020B0604020202020204" pitchFamily="34" charset="0"/>
                <a:cs typeface="Arial" panose="020B0604020202020204" pitchFamily="34" charset="0"/>
              </a:rPr>
              <a:t>Evaluation:  Posture Estimation</a:t>
            </a:r>
          </a:p>
        </p:txBody>
      </p:sp>
      <p:pic>
        <p:nvPicPr>
          <p:cNvPr id="4" name="Picture 3">
            <a:extLst>
              <a:ext uri="{FF2B5EF4-FFF2-40B4-BE49-F238E27FC236}">
                <a16:creationId xmlns:a16="http://schemas.microsoft.com/office/drawing/2014/main" id="{296FA0CF-47EE-CB6C-00C1-A381B5F03812}"/>
              </a:ext>
            </a:extLst>
          </p:cNvPr>
          <p:cNvPicPr>
            <a:picLocks noChangeAspect="1"/>
          </p:cNvPicPr>
          <p:nvPr/>
        </p:nvPicPr>
        <p:blipFill>
          <a:blip r:embed="rId3"/>
          <a:stretch>
            <a:fillRect/>
          </a:stretch>
        </p:blipFill>
        <p:spPr>
          <a:xfrm>
            <a:off x="5262971" y="1489288"/>
            <a:ext cx="6676481" cy="1544921"/>
          </a:xfrm>
          <a:prstGeom prst="rect">
            <a:avLst/>
          </a:prstGeom>
        </p:spPr>
      </p:pic>
      <p:pic>
        <p:nvPicPr>
          <p:cNvPr id="6" name="Picture 5">
            <a:extLst>
              <a:ext uri="{FF2B5EF4-FFF2-40B4-BE49-F238E27FC236}">
                <a16:creationId xmlns:a16="http://schemas.microsoft.com/office/drawing/2014/main" id="{CF1FCBB9-385C-893C-956A-3B83725669E9}"/>
              </a:ext>
            </a:extLst>
          </p:cNvPr>
          <p:cNvPicPr>
            <a:picLocks noChangeAspect="1"/>
          </p:cNvPicPr>
          <p:nvPr/>
        </p:nvPicPr>
        <p:blipFill>
          <a:blip r:embed="rId4"/>
          <a:stretch>
            <a:fillRect/>
          </a:stretch>
        </p:blipFill>
        <p:spPr>
          <a:xfrm>
            <a:off x="5321482" y="3236866"/>
            <a:ext cx="6695066" cy="1642655"/>
          </a:xfrm>
          <a:prstGeom prst="rect">
            <a:avLst/>
          </a:prstGeom>
        </p:spPr>
      </p:pic>
      <p:pic>
        <p:nvPicPr>
          <p:cNvPr id="12" name="Picture 11">
            <a:extLst>
              <a:ext uri="{FF2B5EF4-FFF2-40B4-BE49-F238E27FC236}">
                <a16:creationId xmlns:a16="http://schemas.microsoft.com/office/drawing/2014/main" id="{EE4F3E5F-4D36-33F1-2CC8-5742A258B917}"/>
              </a:ext>
            </a:extLst>
          </p:cNvPr>
          <p:cNvPicPr>
            <a:picLocks noChangeAspect="1"/>
          </p:cNvPicPr>
          <p:nvPr/>
        </p:nvPicPr>
        <p:blipFill>
          <a:blip r:embed="rId5"/>
          <a:stretch>
            <a:fillRect/>
          </a:stretch>
        </p:blipFill>
        <p:spPr>
          <a:xfrm>
            <a:off x="5380129" y="5106218"/>
            <a:ext cx="6559324" cy="1326785"/>
          </a:xfrm>
          <a:prstGeom prst="rect">
            <a:avLst/>
          </a:prstGeom>
        </p:spPr>
      </p:pic>
      <p:sp>
        <p:nvSpPr>
          <p:cNvPr id="15" name="TextBox 14">
            <a:extLst>
              <a:ext uri="{FF2B5EF4-FFF2-40B4-BE49-F238E27FC236}">
                <a16:creationId xmlns:a16="http://schemas.microsoft.com/office/drawing/2014/main" id="{97E2AB72-A8FF-90B7-C7B6-6402B87B6F50}"/>
              </a:ext>
            </a:extLst>
          </p:cNvPr>
          <p:cNvSpPr txBox="1"/>
          <p:nvPr/>
        </p:nvSpPr>
        <p:spPr>
          <a:xfrm>
            <a:off x="537755" y="4834345"/>
            <a:ext cx="3995057" cy="1631216"/>
          </a:xfrm>
          <a:prstGeom prst="rect">
            <a:avLst/>
          </a:prstGeom>
          <a:noFill/>
        </p:spPr>
        <p:txBody>
          <a:bodyPr wrap="square" rtlCol="0">
            <a:spAutoFit/>
          </a:bodyPr>
          <a:lstStyle/>
          <a:p>
            <a:r>
              <a:rPr lang="en-US" sz="2000" b="1" dirty="0">
                <a:solidFill>
                  <a:schemeClr val="tx1">
                    <a:lumMod val="50000"/>
                    <a:lumOff val="50000"/>
                  </a:schemeClr>
                </a:solidFill>
              </a:rPr>
              <a:t>V</a:t>
            </a:r>
            <a:r>
              <a:rPr lang="en-US" sz="2000" dirty="0">
                <a:solidFill>
                  <a:schemeClr val="tx1">
                    <a:lumMod val="50000"/>
                    <a:lumOff val="50000"/>
                  </a:schemeClr>
                </a:solidFill>
              </a:rPr>
              <a:t>:  Average Vertex Error</a:t>
            </a:r>
          </a:p>
          <a:p>
            <a:r>
              <a:rPr lang="en-US" sz="2000" b="1" dirty="0">
                <a:solidFill>
                  <a:schemeClr val="tx1">
                    <a:lumMod val="50000"/>
                    <a:lumOff val="50000"/>
                  </a:schemeClr>
                </a:solidFill>
              </a:rPr>
              <a:t>S</a:t>
            </a:r>
            <a:r>
              <a:rPr lang="en-US" sz="2000" dirty="0">
                <a:solidFill>
                  <a:schemeClr val="tx1">
                    <a:lumMod val="50000"/>
                    <a:lumOff val="50000"/>
                  </a:schemeClr>
                </a:solidFill>
              </a:rPr>
              <a:t>:  Average Joint Localization Error</a:t>
            </a:r>
          </a:p>
          <a:p>
            <a:r>
              <a:rPr lang="en-US" sz="2000" b="1" dirty="0">
                <a:solidFill>
                  <a:schemeClr val="tx1">
                    <a:lumMod val="50000"/>
                    <a:lumOff val="50000"/>
                  </a:schemeClr>
                </a:solidFill>
              </a:rPr>
              <a:t>Q</a:t>
            </a:r>
            <a:r>
              <a:rPr lang="en-US" sz="2000" dirty="0">
                <a:solidFill>
                  <a:schemeClr val="tx1">
                    <a:lumMod val="50000"/>
                    <a:lumOff val="50000"/>
                  </a:schemeClr>
                </a:solidFill>
              </a:rPr>
              <a:t>: Average Joint Rotation Error</a:t>
            </a:r>
          </a:p>
          <a:p>
            <a:r>
              <a:rPr lang="en-US" sz="2000" b="1" dirty="0">
                <a:solidFill>
                  <a:schemeClr val="tx1">
                    <a:lumMod val="50000"/>
                    <a:lumOff val="50000"/>
                  </a:schemeClr>
                </a:solidFill>
              </a:rPr>
              <a:t>T</a:t>
            </a:r>
            <a:r>
              <a:rPr lang="en-US" sz="2000" dirty="0">
                <a:solidFill>
                  <a:schemeClr val="tx1">
                    <a:lumMod val="50000"/>
                    <a:lumOff val="50000"/>
                  </a:schemeClr>
                </a:solidFill>
              </a:rPr>
              <a:t>:  Mesh Localization Error</a:t>
            </a:r>
          </a:p>
          <a:p>
            <a:r>
              <a:rPr lang="en-US" sz="2000" b="1" dirty="0">
                <a:solidFill>
                  <a:schemeClr val="tx1">
                    <a:lumMod val="50000"/>
                    <a:lumOff val="50000"/>
                  </a:schemeClr>
                </a:solidFill>
              </a:rPr>
              <a:t>G</a:t>
            </a:r>
            <a:r>
              <a:rPr lang="en-US" sz="2000" dirty="0">
                <a:solidFill>
                  <a:schemeClr val="tx1">
                    <a:lumMod val="50000"/>
                    <a:lumOff val="50000"/>
                  </a:schemeClr>
                </a:solidFill>
              </a:rPr>
              <a:t>: Gender Prediction Accuracy</a:t>
            </a:r>
          </a:p>
        </p:txBody>
      </p:sp>
      <p:sp>
        <p:nvSpPr>
          <p:cNvPr id="16" name="TextBox 15">
            <a:extLst>
              <a:ext uri="{FF2B5EF4-FFF2-40B4-BE49-F238E27FC236}">
                <a16:creationId xmlns:a16="http://schemas.microsoft.com/office/drawing/2014/main" id="{756E0044-CA0D-95EB-9B9C-0BFCF45D79B4}"/>
              </a:ext>
            </a:extLst>
          </p:cNvPr>
          <p:cNvSpPr txBox="1"/>
          <p:nvPr/>
        </p:nvSpPr>
        <p:spPr>
          <a:xfrm>
            <a:off x="537754" y="1887865"/>
            <a:ext cx="3995057" cy="1015663"/>
          </a:xfrm>
          <a:prstGeom prst="rect">
            <a:avLst/>
          </a:prstGeom>
          <a:noFill/>
        </p:spPr>
        <p:txBody>
          <a:bodyPr wrap="square" rtlCol="0">
            <a:spAutoFit/>
          </a:bodyPr>
          <a:lstStyle/>
          <a:p>
            <a:r>
              <a:rPr lang="en-US" sz="2000" b="1" dirty="0"/>
              <a:t>Unseen Postures,</a:t>
            </a:r>
          </a:p>
          <a:p>
            <a:r>
              <a:rPr lang="en-US" sz="2000" b="1" dirty="0"/>
              <a:t>Unseen Environments,</a:t>
            </a:r>
          </a:p>
          <a:p>
            <a:r>
              <a:rPr lang="en-US" sz="2000" b="1" dirty="0"/>
              <a:t>Unseen User (Body shapes)</a:t>
            </a:r>
          </a:p>
        </p:txBody>
      </p:sp>
    </p:spTree>
    <p:extLst>
      <p:ext uri="{BB962C8B-B14F-4D97-AF65-F5344CB8AC3E}">
        <p14:creationId xmlns:p14="http://schemas.microsoft.com/office/powerpoint/2010/main" val="34428404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A8B3BE-9CCD-704C-E64D-975F0E47E1BA}"/>
              </a:ext>
            </a:extLst>
          </p:cNvPr>
          <p:cNvSpPr>
            <a:spLocks noGrp="1"/>
          </p:cNvSpPr>
          <p:nvPr>
            <p:ph idx="1"/>
          </p:nvPr>
        </p:nvSpPr>
        <p:spPr/>
        <p:txBody>
          <a:bodyPr/>
          <a:lstStyle/>
          <a:p>
            <a:r>
              <a:rPr lang="en-US" dirty="0"/>
              <a:t>Same Gestures at different orientations</a:t>
            </a:r>
          </a:p>
        </p:txBody>
      </p:sp>
      <p:sp>
        <p:nvSpPr>
          <p:cNvPr id="8" name="Title 1">
            <a:extLst>
              <a:ext uri="{FF2B5EF4-FFF2-40B4-BE49-F238E27FC236}">
                <a16:creationId xmlns:a16="http://schemas.microsoft.com/office/drawing/2014/main" id="{B54E48D6-278E-4E6C-4A6B-C8CD8E7B540C}"/>
              </a:ext>
            </a:extLst>
          </p:cNvPr>
          <p:cNvSpPr txBox="1">
            <a:spLocks/>
          </p:cNvSpPr>
          <p:nvPr/>
        </p:nvSpPr>
        <p:spPr>
          <a:xfrm>
            <a:off x="838200" y="50006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b="1" dirty="0">
                <a:latin typeface="Arial" panose="020B0604020202020204" pitchFamily="34" charset="0"/>
                <a:cs typeface="Arial" panose="020B0604020202020204" pitchFamily="34" charset="0"/>
              </a:rPr>
              <a:t>End-to-End </a:t>
            </a:r>
            <a:r>
              <a:rPr lang="en-US" sz="3200" b="1" dirty="0">
                <a:latin typeface="Arial" panose="020B0604020202020204" pitchFamily="34" charset="0"/>
                <a:cs typeface="Arial" panose="020B0604020202020204" pitchFamily="34" charset="0"/>
              </a:rPr>
              <a:t>Evaluation:  Hand Gesture Recognition</a:t>
            </a:r>
          </a:p>
        </p:txBody>
      </p:sp>
      <p:pic>
        <p:nvPicPr>
          <p:cNvPr id="6" name="Picture 5">
            <a:extLst>
              <a:ext uri="{FF2B5EF4-FFF2-40B4-BE49-F238E27FC236}">
                <a16:creationId xmlns:a16="http://schemas.microsoft.com/office/drawing/2014/main" id="{D95D4340-CD5B-492B-E634-9CBCC36C7AB2}"/>
              </a:ext>
            </a:extLst>
          </p:cNvPr>
          <p:cNvPicPr>
            <a:picLocks noChangeAspect="1"/>
          </p:cNvPicPr>
          <p:nvPr/>
        </p:nvPicPr>
        <p:blipFill rotWithShape="1">
          <a:blip r:embed="rId3">
            <a:extLst>
              <a:ext uri="{28A0092B-C50C-407E-A947-70E740481C1C}">
                <a14:useLocalDpi xmlns:a14="http://schemas.microsoft.com/office/drawing/2010/main" val="0"/>
              </a:ext>
            </a:extLst>
          </a:blip>
          <a:srcRect l="14968" r="56699" b="76029"/>
          <a:stretch/>
        </p:blipFill>
        <p:spPr>
          <a:xfrm>
            <a:off x="4097136" y="3179330"/>
            <a:ext cx="1431200" cy="1643928"/>
          </a:xfrm>
          <a:prstGeom prst="rect">
            <a:avLst/>
          </a:prstGeom>
        </p:spPr>
      </p:pic>
      <p:pic>
        <p:nvPicPr>
          <p:cNvPr id="9" name="Picture 8">
            <a:extLst>
              <a:ext uri="{FF2B5EF4-FFF2-40B4-BE49-F238E27FC236}">
                <a16:creationId xmlns:a16="http://schemas.microsoft.com/office/drawing/2014/main" id="{A1716FAB-E807-CB64-0333-5A23F592222B}"/>
              </a:ext>
            </a:extLst>
          </p:cNvPr>
          <p:cNvPicPr>
            <a:picLocks noChangeAspect="1"/>
          </p:cNvPicPr>
          <p:nvPr/>
        </p:nvPicPr>
        <p:blipFill rotWithShape="1">
          <a:blip r:embed="rId3">
            <a:extLst>
              <a:ext uri="{28A0092B-C50C-407E-A947-70E740481C1C}">
                <a14:useLocalDpi xmlns:a14="http://schemas.microsoft.com/office/drawing/2010/main" val="0"/>
              </a:ext>
            </a:extLst>
          </a:blip>
          <a:srcRect l="71667" t="707" b="78504"/>
          <a:stretch/>
        </p:blipFill>
        <p:spPr>
          <a:xfrm>
            <a:off x="6814433" y="3397537"/>
            <a:ext cx="1431199" cy="1425721"/>
          </a:xfrm>
          <a:prstGeom prst="rect">
            <a:avLst/>
          </a:prstGeom>
        </p:spPr>
      </p:pic>
      <p:sp>
        <p:nvSpPr>
          <p:cNvPr id="10" name="TextBox 9">
            <a:extLst>
              <a:ext uri="{FF2B5EF4-FFF2-40B4-BE49-F238E27FC236}">
                <a16:creationId xmlns:a16="http://schemas.microsoft.com/office/drawing/2014/main" id="{83E15BFD-D53E-E93A-2F9B-4C07FA8540A1}"/>
              </a:ext>
            </a:extLst>
          </p:cNvPr>
          <p:cNvSpPr txBox="1"/>
          <p:nvPr/>
        </p:nvSpPr>
        <p:spPr>
          <a:xfrm>
            <a:off x="4702629" y="5016137"/>
            <a:ext cx="433132" cy="584775"/>
          </a:xfrm>
          <a:prstGeom prst="rect">
            <a:avLst/>
          </a:prstGeom>
          <a:noFill/>
        </p:spPr>
        <p:txBody>
          <a:bodyPr wrap="none" rtlCol="0">
            <a:spAutoFit/>
          </a:bodyPr>
          <a:lstStyle/>
          <a:p>
            <a:r>
              <a:rPr lang="en-US" sz="3200" b="1" dirty="0"/>
              <a:t>A</a:t>
            </a:r>
          </a:p>
        </p:txBody>
      </p:sp>
      <p:sp>
        <p:nvSpPr>
          <p:cNvPr id="11" name="TextBox 10">
            <a:extLst>
              <a:ext uri="{FF2B5EF4-FFF2-40B4-BE49-F238E27FC236}">
                <a16:creationId xmlns:a16="http://schemas.microsoft.com/office/drawing/2014/main" id="{2C088D3C-18F9-C210-8178-27020A1DAF0E}"/>
              </a:ext>
            </a:extLst>
          </p:cNvPr>
          <p:cNvSpPr txBox="1"/>
          <p:nvPr/>
        </p:nvSpPr>
        <p:spPr>
          <a:xfrm>
            <a:off x="7313466" y="5016137"/>
            <a:ext cx="415498" cy="584775"/>
          </a:xfrm>
          <a:prstGeom prst="rect">
            <a:avLst/>
          </a:prstGeom>
          <a:noFill/>
        </p:spPr>
        <p:txBody>
          <a:bodyPr wrap="none" rtlCol="0">
            <a:spAutoFit/>
          </a:bodyPr>
          <a:lstStyle/>
          <a:p>
            <a:r>
              <a:rPr lang="en-US" sz="3200" b="1" dirty="0"/>
              <a:t>B</a:t>
            </a:r>
          </a:p>
        </p:txBody>
      </p:sp>
    </p:spTree>
    <p:extLst>
      <p:ext uri="{BB962C8B-B14F-4D97-AF65-F5344CB8AC3E}">
        <p14:creationId xmlns:p14="http://schemas.microsoft.com/office/powerpoint/2010/main" val="3342865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A8B3BE-9CCD-704C-E64D-975F0E47E1BA}"/>
              </a:ext>
            </a:extLst>
          </p:cNvPr>
          <p:cNvSpPr>
            <a:spLocks noGrp="1"/>
          </p:cNvSpPr>
          <p:nvPr>
            <p:ph idx="1"/>
          </p:nvPr>
        </p:nvSpPr>
        <p:spPr/>
        <p:txBody>
          <a:bodyPr/>
          <a:lstStyle/>
          <a:p>
            <a:r>
              <a:rPr lang="en-US" altLang="zh-CN" dirty="0"/>
              <a:t>Enhancing </a:t>
            </a:r>
            <a:r>
              <a:rPr lang="en-US" dirty="0"/>
              <a:t>Gestures Recognition Performance at different orientations</a:t>
            </a:r>
          </a:p>
        </p:txBody>
      </p:sp>
      <p:pic>
        <p:nvPicPr>
          <p:cNvPr id="7" name="Picture 6">
            <a:extLst>
              <a:ext uri="{FF2B5EF4-FFF2-40B4-BE49-F238E27FC236}">
                <a16:creationId xmlns:a16="http://schemas.microsoft.com/office/drawing/2014/main" id="{EB6A5078-E10C-CFB4-DD23-1CC9FFBBF3B4}"/>
              </a:ext>
            </a:extLst>
          </p:cNvPr>
          <p:cNvPicPr>
            <a:picLocks noChangeAspect="1"/>
          </p:cNvPicPr>
          <p:nvPr/>
        </p:nvPicPr>
        <p:blipFill rotWithShape="1">
          <a:blip r:embed="rId3"/>
          <a:srcRect l="9921"/>
          <a:stretch/>
        </p:blipFill>
        <p:spPr>
          <a:xfrm>
            <a:off x="3140430" y="2387806"/>
            <a:ext cx="6830433" cy="3970132"/>
          </a:xfrm>
          <a:prstGeom prst="rect">
            <a:avLst/>
          </a:prstGeom>
        </p:spPr>
      </p:pic>
      <p:sp>
        <p:nvSpPr>
          <p:cNvPr id="8" name="Title 1">
            <a:extLst>
              <a:ext uri="{FF2B5EF4-FFF2-40B4-BE49-F238E27FC236}">
                <a16:creationId xmlns:a16="http://schemas.microsoft.com/office/drawing/2014/main" id="{B54E48D6-278E-4E6C-4A6B-C8CD8E7B540C}"/>
              </a:ext>
            </a:extLst>
          </p:cNvPr>
          <p:cNvSpPr txBox="1">
            <a:spLocks/>
          </p:cNvSpPr>
          <p:nvPr/>
        </p:nvSpPr>
        <p:spPr>
          <a:xfrm>
            <a:off x="838200" y="50006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b="1" dirty="0">
                <a:latin typeface="Arial" panose="020B0604020202020204" pitchFamily="34" charset="0"/>
                <a:cs typeface="Arial" panose="020B0604020202020204" pitchFamily="34" charset="0"/>
              </a:rPr>
              <a:t>End-to-End </a:t>
            </a:r>
            <a:r>
              <a:rPr lang="en-US" sz="3200" b="1" dirty="0">
                <a:latin typeface="Arial" panose="020B0604020202020204" pitchFamily="34" charset="0"/>
                <a:cs typeface="Arial" panose="020B0604020202020204" pitchFamily="34" charset="0"/>
              </a:rPr>
              <a:t>Evaluation:  Hand Gesture Recognition</a:t>
            </a:r>
          </a:p>
        </p:txBody>
      </p:sp>
    </p:spTree>
    <p:extLst>
      <p:ext uri="{BB962C8B-B14F-4D97-AF65-F5344CB8AC3E}">
        <p14:creationId xmlns:p14="http://schemas.microsoft.com/office/powerpoint/2010/main" val="4063294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186D34A-D25C-B992-B0F0-80D45B3705A5}"/>
              </a:ext>
            </a:extLst>
          </p:cNvPr>
          <p:cNvPicPr>
            <a:picLocks noChangeAspect="1"/>
          </p:cNvPicPr>
          <p:nvPr/>
        </p:nvPicPr>
        <p:blipFill>
          <a:blip r:embed="rId3"/>
          <a:stretch>
            <a:fillRect/>
          </a:stretch>
        </p:blipFill>
        <p:spPr>
          <a:xfrm>
            <a:off x="649754" y="1854645"/>
            <a:ext cx="8894364" cy="4023641"/>
          </a:xfrm>
          <a:prstGeom prst="rect">
            <a:avLst/>
          </a:prstGeom>
        </p:spPr>
      </p:pic>
      <p:sp>
        <p:nvSpPr>
          <p:cNvPr id="2" name="Title 1">
            <a:extLst>
              <a:ext uri="{FF2B5EF4-FFF2-40B4-BE49-F238E27FC236}">
                <a16:creationId xmlns:a16="http://schemas.microsoft.com/office/drawing/2014/main" id="{B29609B4-3ED6-072A-73D6-211B04D6BA39}"/>
              </a:ext>
            </a:extLst>
          </p:cNvPr>
          <p:cNvSpPr>
            <a:spLocks noGrp="1"/>
          </p:cNvSpPr>
          <p:nvPr>
            <p:ph type="title"/>
          </p:nvPr>
        </p:nvSpPr>
        <p:spPr/>
        <p:txBody>
          <a:bodyPr>
            <a:normAutofit/>
          </a:bodyPr>
          <a:lstStyle/>
          <a:p>
            <a:r>
              <a:rPr lang="en-US" sz="3600" b="1" dirty="0">
                <a:latin typeface="Arial" panose="020B0604020202020204" pitchFamily="34" charset="0"/>
                <a:cs typeface="Arial" panose="020B0604020202020204" pitchFamily="34" charset="0"/>
              </a:rPr>
              <a:t>Impact of Quality of Prompts</a:t>
            </a:r>
          </a:p>
        </p:txBody>
      </p:sp>
      <p:sp>
        <p:nvSpPr>
          <p:cNvPr id="8" name="TextBox 7">
            <a:extLst>
              <a:ext uri="{FF2B5EF4-FFF2-40B4-BE49-F238E27FC236}">
                <a16:creationId xmlns:a16="http://schemas.microsoft.com/office/drawing/2014/main" id="{635260A7-4FFA-4813-9AFF-A353FE1BD6DE}"/>
              </a:ext>
            </a:extLst>
          </p:cNvPr>
          <p:cNvSpPr txBox="1"/>
          <p:nvPr/>
        </p:nvSpPr>
        <p:spPr>
          <a:xfrm>
            <a:off x="9544118" y="4620650"/>
            <a:ext cx="1324402" cy="584775"/>
          </a:xfrm>
          <a:prstGeom prst="rect">
            <a:avLst/>
          </a:prstGeom>
          <a:noFill/>
        </p:spPr>
        <p:txBody>
          <a:bodyPr wrap="none" rtlCol="0">
            <a:spAutoFit/>
          </a:bodyPr>
          <a:lstStyle/>
          <a:p>
            <a:r>
              <a:rPr lang="en-US" sz="3200" b="1" dirty="0">
                <a:solidFill>
                  <a:srgbClr val="C00000"/>
                </a:solidFill>
              </a:rPr>
              <a:t>98.2%,</a:t>
            </a:r>
          </a:p>
        </p:txBody>
      </p:sp>
      <p:sp>
        <p:nvSpPr>
          <p:cNvPr id="9" name="TextBox 8">
            <a:extLst>
              <a:ext uri="{FF2B5EF4-FFF2-40B4-BE49-F238E27FC236}">
                <a16:creationId xmlns:a16="http://schemas.microsoft.com/office/drawing/2014/main" id="{B0E65E3E-36AC-5092-9D08-5AE7C3F7A2E5}"/>
              </a:ext>
            </a:extLst>
          </p:cNvPr>
          <p:cNvSpPr txBox="1"/>
          <p:nvPr/>
        </p:nvSpPr>
        <p:spPr>
          <a:xfrm>
            <a:off x="9544118" y="3363015"/>
            <a:ext cx="1324402" cy="584775"/>
          </a:xfrm>
          <a:prstGeom prst="rect">
            <a:avLst/>
          </a:prstGeom>
          <a:noFill/>
        </p:spPr>
        <p:txBody>
          <a:bodyPr wrap="none" rtlCol="0">
            <a:spAutoFit/>
          </a:bodyPr>
          <a:lstStyle/>
          <a:p>
            <a:r>
              <a:rPr lang="en-US" sz="3200" b="1" dirty="0">
                <a:solidFill>
                  <a:srgbClr val="C00000"/>
                </a:solidFill>
              </a:rPr>
              <a:t>95.0%,</a:t>
            </a:r>
          </a:p>
        </p:txBody>
      </p:sp>
      <p:sp>
        <p:nvSpPr>
          <p:cNvPr id="10" name="TextBox 9">
            <a:extLst>
              <a:ext uri="{FF2B5EF4-FFF2-40B4-BE49-F238E27FC236}">
                <a16:creationId xmlns:a16="http://schemas.microsoft.com/office/drawing/2014/main" id="{238B0F67-0EA9-6D3B-6967-F15ECE079C54}"/>
              </a:ext>
            </a:extLst>
          </p:cNvPr>
          <p:cNvSpPr txBox="1"/>
          <p:nvPr/>
        </p:nvSpPr>
        <p:spPr>
          <a:xfrm>
            <a:off x="9544118" y="2699692"/>
            <a:ext cx="1324402" cy="584775"/>
          </a:xfrm>
          <a:prstGeom prst="rect">
            <a:avLst/>
          </a:prstGeom>
          <a:noFill/>
        </p:spPr>
        <p:txBody>
          <a:bodyPr wrap="none" rtlCol="0">
            <a:spAutoFit/>
          </a:bodyPr>
          <a:lstStyle/>
          <a:p>
            <a:r>
              <a:rPr lang="en-US" sz="3200" b="1" dirty="0">
                <a:solidFill>
                  <a:srgbClr val="C00000"/>
                </a:solidFill>
              </a:rPr>
              <a:t>94.9%,</a:t>
            </a:r>
          </a:p>
        </p:txBody>
      </p:sp>
      <p:sp>
        <p:nvSpPr>
          <p:cNvPr id="11" name="TextBox 10">
            <a:extLst>
              <a:ext uri="{FF2B5EF4-FFF2-40B4-BE49-F238E27FC236}">
                <a16:creationId xmlns:a16="http://schemas.microsoft.com/office/drawing/2014/main" id="{14C18320-38D4-5849-980E-21B872DAA126}"/>
              </a:ext>
            </a:extLst>
          </p:cNvPr>
          <p:cNvSpPr txBox="1"/>
          <p:nvPr/>
        </p:nvSpPr>
        <p:spPr>
          <a:xfrm>
            <a:off x="9544118" y="2245968"/>
            <a:ext cx="1324402" cy="584775"/>
          </a:xfrm>
          <a:prstGeom prst="rect">
            <a:avLst/>
          </a:prstGeom>
          <a:noFill/>
        </p:spPr>
        <p:txBody>
          <a:bodyPr wrap="none" rtlCol="0">
            <a:spAutoFit/>
          </a:bodyPr>
          <a:lstStyle/>
          <a:p>
            <a:r>
              <a:rPr lang="en-US" sz="3200" b="1" dirty="0">
                <a:solidFill>
                  <a:srgbClr val="C00000"/>
                </a:solidFill>
              </a:rPr>
              <a:t>94.3%,</a:t>
            </a:r>
          </a:p>
        </p:txBody>
      </p:sp>
    </p:spTree>
    <p:extLst>
      <p:ext uri="{BB962C8B-B14F-4D97-AF65-F5344CB8AC3E}">
        <p14:creationId xmlns:p14="http://schemas.microsoft.com/office/powerpoint/2010/main" val="2342303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C7592-FCDB-1E4D-7EBB-E8CCA1FDA3AB}"/>
              </a:ext>
            </a:extLst>
          </p:cNvPr>
          <p:cNvSpPr>
            <a:spLocks noGrp="1"/>
          </p:cNvSpPr>
          <p:nvPr>
            <p:ph type="title"/>
          </p:nvPr>
        </p:nvSpPr>
        <p:spPr/>
        <p:txBody>
          <a:bodyPr>
            <a:normAutofit/>
          </a:bodyPr>
          <a:lstStyle/>
          <a:p>
            <a:r>
              <a:rPr lang="en-US" sz="4000" b="1" dirty="0">
                <a:latin typeface="Arial" panose="020B0604020202020204" pitchFamily="34" charset="0"/>
                <a:cs typeface="Arial" panose="020B0604020202020204" pitchFamily="34" charset="0"/>
              </a:rPr>
              <a:t>Conclusion</a:t>
            </a:r>
          </a:p>
        </p:txBody>
      </p:sp>
      <p:sp>
        <p:nvSpPr>
          <p:cNvPr id="3" name="Content Placeholder 2">
            <a:extLst>
              <a:ext uri="{FF2B5EF4-FFF2-40B4-BE49-F238E27FC236}">
                <a16:creationId xmlns:a16="http://schemas.microsoft.com/office/drawing/2014/main" id="{33656E1E-43BF-99C8-079E-F47D57D12DB8}"/>
              </a:ext>
            </a:extLst>
          </p:cNvPr>
          <p:cNvSpPr>
            <a:spLocks noGrp="1"/>
          </p:cNvSpPr>
          <p:nvPr>
            <p:ph idx="1"/>
          </p:nvPr>
        </p:nvSpPr>
        <p:spPr/>
        <p:txBody>
          <a:bodyPr/>
          <a:lstStyle/>
          <a:p>
            <a:r>
              <a:rPr lang="en-US" altLang="zh-CN" b="1" dirty="0" err="1"/>
              <a:t>RFGen</a:t>
            </a:r>
            <a:endParaRPr lang="en-US" altLang="zh-CN" b="1" dirty="0"/>
          </a:p>
          <a:p>
            <a:pPr lvl="1"/>
            <a:r>
              <a:rPr lang="en-US" dirty="0"/>
              <a:t>A mmWave sensing data synthesis framework</a:t>
            </a:r>
          </a:p>
          <a:p>
            <a:pPr lvl="1"/>
            <a:endParaRPr lang="en-US" dirty="0"/>
          </a:p>
          <a:p>
            <a:pPr lvl="1"/>
            <a:r>
              <a:rPr lang="en-US" altLang="zh-CN" dirty="0"/>
              <a:t>High-precision ray tracing simulator + cross modal generative diffusion model</a:t>
            </a:r>
          </a:p>
          <a:p>
            <a:pPr marL="457200" lvl="1" indent="0">
              <a:buNone/>
            </a:pPr>
            <a:endParaRPr lang="en-US" altLang="zh-CN" dirty="0"/>
          </a:p>
          <a:p>
            <a:pPr lvl="1"/>
            <a:r>
              <a:rPr lang="en-US" altLang="zh-CN" dirty="0"/>
              <a:t>Demonstrates a remarkable enhancement in sensing and generalization.</a:t>
            </a:r>
          </a:p>
        </p:txBody>
      </p:sp>
    </p:spTree>
    <p:extLst>
      <p:ext uri="{BB962C8B-B14F-4D97-AF65-F5344CB8AC3E}">
        <p14:creationId xmlns:p14="http://schemas.microsoft.com/office/powerpoint/2010/main" val="1726843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47051-F8EF-CF9C-8400-8885189B2295}"/>
              </a:ext>
            </a:extLst>
          </p:cNvPr>
          <p:cNvSpPr>
            <a:spLocks noGrp="1"/>
          </p:cNvSpPr>
          <p:nvPr>
            <p:ph type="title"/>
          </p:nvPr>
        </p:nvSpPr>
        <p:spPr/>
        <p:txBody>
          <a:bodyPr>
            <a:normAutofit/>
          </a:bodyPr>
          <a:lstStyle/>
          <a:p>
            <a:r>
              <a:rPr lang="en-US" sz="3200" b="1" dirty="0">
                <a:latin typeface="Arial" panose="020B0604020202020204" pitchFamily="34" charset="0"/>
                <a:cs typeface="Arial" panose="020B0604020202020204" pitchFamily="34" charset="0"/>
              </a:rPr>
              <a:t>Background &amp; Motivation</a:t>
            </a:r>
          </a:p>
        </p:txBody>
      </p:sp>
      <p:sp>
        <p:nvSpPr>
          <p:cNvPr id="46" name="Rectangle: Rounded Corners 45">
            <a:extLst>
              <a:ext uri="{FF2B5EF4-FFF2-40B4-BE49-F238E27FC236}">
                <a16:creationId xmlns:a16="http://schemas.microsoft.com/office/drawing/2014/main" id="{30786C65-D45B-F092-F8E7-9FDBC87B0EC5}"/>
              </a:ext>
            </a:extLst>
          </p:cNvPr>
          <p:cNvSpPr/>
          <p:nvPr/>
        </p:nvSpPr>
        <p:spPr>
          <a:xfrm>
            <a:off x="5159394" y="2810611"/>
            <a:ext cx="1842435" cy="114496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b="1" dirty="0"/>
              <a:t>Sensing System</a:t>
            </a:r>
          </a:p>
        </p:txBody>
      </p:sp>
    </p:spTree>
    <p:extLst>
      <p:ext uri="{BB962C8B-B14F-4D97-AF65-F5344CB8AC3E}">
        <p14:creationId xmlns:p14="http://schemas.microsoft.com/office/powerpoint/2010/main" val="3700660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47051-F8EF-CF9C-8400-8885189B2295}"/>
              </a:ext>
            </a:extLst>
          </p:cNvPr>
          <p:cNvSpPr>
            <a:spLocks noGrp="1"/>
          </p:cNvSpPr>
          <p:nvPr>
            <p:ph type="title"/>
          </p:nvPr>
        </p:nvSpPr>
        <p:spPr/>
        <p:txBody>
          <a:bodyPr>
            <a:normAutofit/>
          </a:bodyPr>
          <a:lstStyle/>
          <a:p>
            <a:r>
              <a:rPr lang="en-US" sz="3200" b="1" dirty="0">
                <a:latin typeface="Arial" panose="020B0604020202020204" pitchFamily="34" charset="0"/>
                <a:cs typeface="Arial" panose="020B0604020202020204" pitchFamily="34" charset="0"/>
              </a:rPr>
              <a:t>Background &amp; Motivation</a:t>
            </a:r>
          </a:p>
        </p:txBody>
      </p:sp>
      <p:grpSp>
        <p:nvGrpSpPr>
          <p:cNvPr id="3" name="Group 2">
            <a:extLst>
              <a:ext uri="{FF2B5EF4-FFF2-40B4-BE49-F238E27FC236}">
                <a16:creationId xmlns:a16="http://schemas.microsoft.com/office/drawing/2014/main" id="{A76DB3AE-B286-1866-0E4C-CF5B9CB20FED}"/>
              </a:ext>
            </a:extLst>
          </p:cNvPr>
          <p:cNvGrpSpPr/>
          <p:nvPr/>
        </p:nvGrpSpPr>
        <p:grpSpPr>
          <a:xfrm>
            <a:off x="362369" y="2481547"/>
            <a:ext cx="2865596" cy="1836821"/>
            <a:chOff x="1646750" y="2634179"/>
            <a:chExt cx="2865596" cy="1836821"/>
          </a:xfrm>
        </p:grpSpPr>
        <p:pic>
          <p:nvPicPr>
            <p:cNvPr id="1026" name="Picture 2" descr="Stick figure posture icons Royalty Free Vector Image">
              <a:extLst>
                <a:ext uri="{FF2B5EF4-FFF2-40B4-BE49-F238E27FC236}">
                  <a16:creationId xmlns:a16="http://schemas.microsoft.com/office/drawing/2014/main" id="{72172764-BC9C-031B-2C81-7E8CA8C7C5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3056" b="35555"/>
            <a:stretch/>
          </p:blipFill>
          <p:spPr bwMode="auto">
            <a:xfrm>
              <a:off x="2089459" y="2825279"/>
              <a:ext cx="2213141" cy="162922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a:extLst>
                <a:ext uri="{FF2B5EF4-FFF2-40B4-BE49-F238E27FC236}">
                  <a16:creationId xmlns:a16="http://schemas.microsoft.com/office/drawing/2014/main" id="{EC6A1E70-B2BE-AC29-BA34-9512F71C8294}"/>
                </a:ext>
              </a:extLst>
            </p:cNvPr>
            <p:cNvSpPr/>
            <p:nvPr/>
          </p:nvSpPr>
          <p:spPr>
            <a:xfrm>
              <a:off x="1646750" y="2634179"/>
              <a:ext cx="2865596" cy="1836821"/>
            </a:xfrm>
            <a:prstGeom prst="round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a:extLst>
              <a:ext uri="{FF2B5EF4-FFF2-40B4-BE49-F238E27FC236}">
                <a16:creationId xmlns:a16="http://schemas.microsoft.com/office/drawing/2014/main" id="{CFA203FE-4785-07F7-FFA9-993EAB1DBE31}"/>
              </a:ext>
            </a:extLst>
          </p:cNvPr>
          <p:cNvSpPr txBox="1"/>
          <p:nvPr/>
        </p:nvSpPr>
        <p:spPr>
          <a:xfrm>
            <a:off x="704650" y="4301872"/>
            <a:ext cx="2431050" cy="584775"/>
          </a:xfrm>
          <a:prstGeom prst="rect">
            <a:avLst/>
          </a:prstGeom>
          <a:noFill/>
        </p:spPr>
        <p:txBody>
          <a:bodyPr wrap="none" rtlCol="0">
            <a:spAutoFit/>
          </a:bodyPr>
          <a:lstStyle/>
          <a:p>
            <a:r>
              <a:rPr lang="en-US" sz="3200" b="1" dirty="0">
                <a:solidFill>
                  <a:srgbClr val="0070C0"/>
                </a:solidFill>
              </a:rPr>
              <a:t>Training Data</a:t>
            </a:r>
          </a:p>
        </p:txBody>
      </p:sp>
      <p:sp>
        <p:nvSpPr>
          <p:cNvPr id="46" name="Rectangle: Rounded Corners 45">
            <a:extLst>
              <a:ext uri="{FF2B5EF4-FFF2-40B4-BE49-F238E27FC236}">
                <a16:creationId xmlns:a16="http://schemas.microsoft.com/office/drawing/2014/main" id="{30786C65-D45B-F092-F8E7-9FDBC87B0EC5}"/>
              </a:ext>
            </a:extLst>
          </p:cNvPr>
          <p:cNvSpPr/>
          <p:nvPr/>
        </p:nvSpPr>
        <p:spPr>
          <a:xfrm>
            <a:off x="5159394" y="2810611"/>
            <a:ext cx="1842435" cy="114496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b="1" dirty="0"/>
              <a:t>Sensing System</a:t>
            </a:r>
          </a:p>
        </p:txBody>
      </p:sp>
      <p:sp>
        <p:nvSpPr>
          <p:cNvPr id="5" name="Arrow: Right 4">
            <a:extLst>
              <a:ext uri="{FF2B5EF4-FFF2-40B4-BE49-F238E27FC236}">
                <a16:creationId xmlns:a16="http://schemas.microsoft.com/office/drawing/2014/main" id="{157C1C42-E582-E776-0E69-161134D2B241}"/>
              </a:ext>
            </a:extLst>
          </p:cNvPr>
          <p:cNvSpPr/>
          <p:nvPr/>
        </p:nvSpPr>
        <p:spPr>
          <a:xfrm>
            <a:off x="3410470" y="3001130"/>
            <a:ext cx="1643605" cy="763929"/>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1129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47051-F8EF-CF9C-8400-8885189B2295}"/>
              </a:ext>
            </a:extLst>
          </p:cNvPr>
          <p:cNvSpPr>
            <a:spLocks noGrp="1"/>
          </p:cNvSpPr>
          <p:nvPr>
            <p:ph type="title"/>
          </p:nvPr>
        </p:nvSpPr>
        <p:spPr/>
        <p:txBody>
          <a:bodyPr>
            <a:normAutofit/>
          </a:bodyPr>
          <a:lstStyle/>
          <a:p>
            <a:r>
              <a:rPr lang="en-US" sz="3200" b="1" dirty="0">
                <a:latin typeface="Arial" panose="020B0604020202020204" pitchFamily="34" charset="0"/>
                <a:cs typeface="Arial" panose="020B0604020202020204" pitchFamily="34" charset="0"/>
              </a:rPr>
              <a:t>Background &amp; Motivation</a:t>
            </a:r>
          </a:p>
        </p:txBody>
      </p:sp>
      <p:grpSp>
        <p:nvGrpSpPr>
          <p:cNvPr id="3" name="Group 2">
            <a:extLst>
              <a:ext uri="{FF2B5EF4-FFF2-40B4-BE49-F238E27FC236}">
                <a16:creationId xmlns:a16="http://schemas.microsoft.com/office/drawing/2014/main" id="{A76DB3AE-B286-1866-0E4C-CF5B9CB20FED}"/>
              </a:ext>
            </a:extLst>
          </p:cNvPr>
          <p:cNvGrpSpPr/>
          <p:nvPr/>
        </p:nvGrpSpPr>
        <p:grpSpPr>
          <a:xfrm>
            <a:off x="362369" y="2481547"/>
            <a:ext cx="2865596" cy="1836821"/>
            <a:chOff x="1646750" y="2634179"/>
            <a:chExt cx="2865596" cy="1836821"/>
          </a:xfrm>
        </p:grpSpPr>
        <p:pic>
          <p:nvPicPr>
            <p:cNvPr id="1026" name="Picture 2" descr="Stick figure posture icons Royalty Free Vector Image">
              <a:extLst>
                <a:ext uri="{FF2B5EF4-FFF2-40B4-BE49-F238E27FC236}">
                  <a16:creationId xmlns:a16="http://schemas.microsoft.com/office/drawing/2014/main" id="{72172764-BC9C-031B-2C81-7E8CA8C7C5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3056" b="35555"/>
            <a:stretch/>
          </p:blipFill>
          <p:spPr bwMode="auto">
            <a:xfrm>
              <a:off x="2089459" y="2825279"/>
              <a:ext cx="2213141" cy="162922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a:extLst>
                <a:ext uri="{FF2B5EF4-FFF2-40B4-BE49-F238E27FC236}">
                  <a16:creationId xmlns:a16="http://schemas.microsoft.com/office/drawing/2014/main" id="{EC6A1E70-B2BE-AC29-BA34-9512F71C8294}"/>
                </a:ext>
              </a:extLst>
            </p:cNvPr>
            <p:cNvSpPr/>
            <p:nvPr/>
          </p:nvSpPr>
          <p:spPr>
            <a:xfrm>
              <a:off x="1646750" y="2634179"/>
              <a:ext cx="2865596" cy="1836821"/>
            </a:xfrm>
            <a:prstGeom prst="round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583C4730-B520-9E6C-FB25-BF6DF2C78BC5}"/>
              </a:ext>
            </a:extLst>
          </p:cNvPr>
          <p:cNvGrpSpPr/>
          <p:nvPr/>
        </p:nvGrpSpPr>
        <p:grpSpPr>
          <a:xfrm>
            <a:off x="7106143" y="1428863"/>
            <a:ext cx="1467762" cy="1144965"/>
            <a:chOff x="5540889" y="3527509"/>
            <a:chExt cx="1699275" cy="1325563"/>
          </a:xfrm>
        </p:grpSpPr>
        <p:pic>
          <p:nvPicPr>
            <p:cNvPr id="1028" name="Picture 4" descr="Stick figure posture icons Royalty Free Vector Image">
              <a:extLst>
                <a:ext uri="{FF2B5EF4-FFF2-40B4-BE49-F238E27FC236}">
                  <a16:creationId xmlns:a16="http://schemas.microsoft.com/office/drawing/2014/main" id="{A017799F-F79F-6E6D-1B8D-D948D7CA833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5204" t="65000" b="8959"/>
            <a:stretch/>
          </p:blipFill>
          <p:spPr bwMode="auto">
            <a:xfrm>
              <a:off x="6470514" y="3594978"/>
              <a:ext cx="769650" cy="119062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Stick figure posture icons Royalty Free Vector Image">
              <a:extLst>
                <a:ext uri="{FF2B5EF4-FFF2-40B4-BE49-F238E27FC236}">
                  <a16:creationId xmlns:a16="http://schemas.microsoft.com/office/drawing/2014/main" id="{A23477C9-7FBA-9B0C-F6DF-3967A8E0B8C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5204" t="30835" b="40173"/>
            <a:stretch/>
          </p:blipFill>
          <p:spPr bwMode="auto">
            <a:xfrm>
              <a:off x="5540889" y="3527509"/>
              <a:ext cx="769650" cy="1325563"/>
            </a:xfrm>
            <a:prstGeom prst="rect">
              <a:avLst/>
            </a:prstGeom>
            <a:noFill/>
            <a:extLst>
              <a:ext uri="{909E8E84-426E-40DD-AFC4-6F175D3DCCD1}">
                <a14:hiddenFill xmlns:a14="http://schemas.microsoft.com/office/drawing/2010/main">
                  <a:solidFill>
                    <a:srgbClr val="FFFFFF"/>
                  </a:solidFill>
                </a14:hiddenFill>
              </a:ext>
            </a:extLst>
          </p:spPr>
        </p:pic>
      </p:grpSp>
      <p:sp>
        <p:nvSpPr>
          <p:cNvPr id="18" name="TextBox 17">
            <a:extLst>
              <a:ext uri="{FF2B5EF4-FFF2-40B4-BE49-F238E27FC236}">
                <a16:creationId xmlns:a16="http://schemas.microsoft.com/office/drawing/2014/main" id="{4FF9495D-FE8A-BBF8-C0C2-3FE7D7E31C62}"/>
              </a:ext>
            </a:extLst>
          </p:cNvPr>
          <p:cNvSpPr txBox="1"/>
          <p:nvPr/>
        </p:nvSpPr>
        <p:spPr>
          <a:xfrm>
            <a:off x="7045683" y="878567"/>
            <a:ext cx="2151551" cy="584775"/>
          </a:xfrm>
          <a:prstGeom prst="rect">
            <a:avLst/>
          </a:prstGeom>
          <a:noFill/>
        </p:spPr>
        <p:txBody>
          <a:bodyPr wrap="none" rtlCol="0">
            <a:spAutoFit/>
          </a:bodyPr>
          <a:lstStyle/>
          <a:p>
            <a:r>
              <a:rPr lang="en-US" sz="3200" b="1" dirty="0"/>
              <a:t>Seen Cases </a:t>
            </a:r>
          </a:p>
        </p:txBody>
      </p:sp>
      <p:sp>
        <p:nvSpPr>
          <p:cNvPr id="20" name="Rectangle: Rounded Corners 19">
            <a:extLst>
              <a:ext uri="{FF2B5EF4-FFF2-40B4-BE49-F238E27FC236}">
                <a16:creationId xmlns:a16="http://schemas.microsoft.com/office/drawing/2014/main" id="{CF8CBC8E-CBD6-E81A-F7E6-5DCD4E350D98}"/>
              </a:ext>
            </a:extLst>
          </p:cNvPr>
          <p:cNvSpPr/>
          <p:nvPr/>
        </p:nvSpPr>
        <p:spPr>
          <a:xfrm>
            <a:off x="8716350" y="1782359"/>
            <a:ext cx="269564" cy="750847"/>
          </a:xfrm>
          <a:prstGeom prst="round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Rounded Corners 21">
            <a:extLst>
              <a:ext uri="{FF2B5EF4-FFF2-40B4-BE49-F238E27FC236}">
                <a16:creationId xmlns:a16="http://schemas.microsoft.com/office/drawing/2014/main" id="{0C95E4F5-925D-6F50-39F7-AF9272D7EE5C}"/>
              </a:ext>
            </a:extLst>
          </p:cNvPr>
          <p:cNvSpPr/>
          <p:nvPr/>
        </p:nvSpPr>
        <p:spPr>
          <a:xfrm>
            <a:off x="8707312" y="1676481"/>
            <a:ext cx="269564" cy="860779"/>
          </a:xfrm>
          <a:prstGeom prst="roundRect">
            <a:avLst/>
          </a:prstGeom>
          <a:noFill/>
          <a:ln w="25400">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CFA203FE-4785-07F7-FFA9-993EAB1DBE31}"/>
              </a:ext>
            </a:extLst>
          </p:cNvPr>
          <p:cNvSpPr txBox="1"/>
          <p:nvPr/>
        </p:nvSpPr>
        <p:spPr>
          <a:xfrm>
            <a:off x="704650" y="4301872"/>
            <a:ext cx="2431050" cy="584775"/>
          </a:xfrm>
          <a:prstGeom prst="rect">
            <a:avLst/>
          </a:prstGeom>
          <a:noFill/>
        </p:spPr>
        <p:txBody>
          <a:bodyPr wrap="none" rtlCol="0">
            <a:spAutoFit/>
          </a:bodyPr>
          <a:lstStyle/>
          <a:p>
            <a:r>
              <a:rPr lang="en-US" sz="3200" b="1" dirty="0">
                <a:solidFill>
                  <a:srgbClr val="0070C0"/>
                </a:solidFill>
              </a:rPr>
              <a:t>Training Data</a:t>
            </a:r>
          </a:p>
        </p:txBody>
      </p:sp>
      <p:sp>
        <p:nvSpPr>
          <p:cNvPr id="46" name="Rectangle: Rounded Corners 45">
            <a:extLst>
              <a:ext uri="{FF2B5EF4-FFF2-40B4-BE49-F238E27FC236}">
                <a16:creationId xmlns:a16="http://schemas.microsoft.com/office/drawing/2014/main" id="{30786C65-D45B-F092-F8E7-9FDBC87B0EC5}"/>
              </a:ext>
            </a:extLst>
          </p:cNvPr>
          <p:cNvSpPr/>
          <p:nvPr/>
        </p:nvSpPr>
        <p:spPr>
          <a:xfrm>
            <a:off x="5159394" y="2810611"/>
            <a:ext cx="1842435" cy="114496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b="1" dirty="0"/>
              <a:t>Sensing System</a:t>
            </a:r>
          </a:p>
        </p:txBody>
      </p:sp>
      <p:sp>
        <p:nvSpPr>
          <p:cNvPr id="5" name="Arrow: Right 4">
            <a:extLst>
              <a:ext uri="{FF2B5EF4-FFF2-40B4-BE49-F238E27FC236}">
                <a16:creationId xmlns:a16="http://schemas.microsoft.com/office/drawing/2014/main" id="{157C1C42-E582-E776-0E69-161134D2B241}"/>
              </a:ext>
            </a:extLst>
          </p:cNvPr>
          <p:cNvSpPr/>
          <p:nvPr/>
        </p:nvSpPr>
        <p:spPr>
          <a:xfrm>
            <a:off x="3410470" y="3001130"/>
            <a:ext cx="1643605" cy="763929"/>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CD46B7A-8216-615A-AD02-6076B81B3DFD}"/>
              </a:ext>
            </a:extLst>
          </p:cNvPr>
          <p:cNvSpPr txBox="1"/>
          <p:nvPr/>
        </p:nvSpPr>
        <p:spPr>
          <a:xfrm>
            <a:off x="9110283" y="1972510"/>
            <a:ext cx="2623410" cy="584775"/>
          </a:xfrm>
          <a:prstGeom prst="rect">
            <a:avLst/>
          </a:prstGeom>
          <a:noFill/>
        </p:spPr>
        <p:txBody>
          <a:bodyPr wrap="none" rtlCol="0">
            <a:spAutoFit/>
          </a:bodyPr>
          <a:lstStyle/>
          <a:p>
            <a:r>
              <a:rPr lang="en-US" sz="3200" b="1" dirty="0">
                <a:solidFill>
                  <a:srgbClr val="00B050"/>
                </a:solidFill>
              </a:rPr>
              <a:t>Accuracy: 95%</a:t>
            </a:r>
          </a:p>
        </p:txBody>
      </p:sp>
      <p:cxnSp>
        <p:nvCxnSpPr>
          <p:cNvPr id="15" name="Straight Arrow Connector 14">
            <a:extLst>
              <a:ext uri="{FF2B5EF4-FFF2-40B4-BE49-F238E27FC236}">
                <a16:creationId xmlns:a16="http://schemas.microsoft.com/office/drawing/2014/main" id="{8D9EBEE8-5C26-10B5-CF30-D81A1EFF1C17}"/>
              </a:ext>
            </a:extLst>
          </p:cNvPr>
          <p:cNvCxnSpPr>
            <a:stCxn id="7" idx="1"/>
            <a:endCxn id="46" idx="0"/>
          </p:cNvCxnSpPr>
          <p:nvPr/>
        </p:nvCxnSpPr>
        <p:spPr>
          <a:xfrm flipH="1">
            <a:off x="6080612" y="2001346"/>
            <a:ext cx="1025531" cy="809265"/>
          </a:xfrm>
          <a:prstGeom prst="straightConnector1">
            <a:avLst/>
          </a:prstGeom>
          <a:ln w="508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639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47051-F8EF-CF9C-8400-8885189B2295}"/>
              </a:ext>
            </a:extLst>
          </p:cNvPr>
          <p:cNvSpPr>
            <a:spLocks noGrp="1"/>
          </p:cNvSpPr>
          <p:nvPr>
            <p:ph type="title"/>
          </p:nvPr>
        </p:nvSpPr>
        <p:spPr/>
        <p:txBody>
          <a:bodyPr>
            <a:normAutofit/>
          </a:bodyPr>
          <a:lstStyle/>
          <a:p>
            <a:r>
              <a:rPr lang="en-US" sz="3200" b="1" dirty="0">
                <a:latin typeface="Arial" panose="020B0604020202020204" pitchFamily="34" charset="0"/>
                <a:cs typeface="Arial" panose="020B0604020202020204" pitchFamily="34" charset="0"/>
              </a:rPr>
              <a:t>Background &amp; Motivation</a:t>
            </a:r>
          </a:p>
        </p:txBody>
      </p:sp>
      <p:grpSp>
        <p:nvGrpSpPr>
          <p:cNvPr id="3" name="Group 2">
            <a:extLst>
              <a:ext uri="{FF2B5EF4-FFF2-40B4-BE49-F238E27FC236}">
                <a16:creationId xmlns:a16="http://schemas.microsoft.com/office/drawing/2014/main" id="{A76DB3AE-B286-1866-0E4C-CF5B9CB20FED}"/>
              </a:ext>
            </a:extLst>
          </p:cNvPr>
          <p:cNvGrpSpPr/>
          <p:nvPr/>
        </p:nvGrpSpPr>
        <p:grpSpPr>
          <a:xfrm>
            <a:off x="362369" y="2481547"/>
            <a:ext cx="2865596" cy="1836821"/>
            <a:chOff x="1646750" y="2634179"/>
            <a:chExt cx="2865596" cy="1836821"/>
          </a:xfrm>
        </p:grpSpPr>
        <p:pic>
          <p:nvPicPr>
            <p:cNvPr id="1026" name="Picture 2" descr="Stick figure posture icons Royalty Free Vector Image">
              <a:extLst>
                <a:ext uri="{FF2B5EF4-FFF2-40B4-BE49-F238E27FC236}">
                  <a16:creationId xmlns:a16="http://schemas.microsoft.com/office/drawing/2014/main" id="{72172764-BC9C-031B-2C81-7E8CA8C7C5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3056" b="35555"/>
            <a:stretch/>
          </p:blipFill>
          <p:spPr bwMode="auto">
            <a:xfrm>
              <a:off x="2089459" y="2825279"/>
              <a:ext cx="2213141" cy="162922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a:extLst>
                <a:ext uri="{FF2B5EF4-FFF2-40B4-BE49-F238E27FC236}">
                  <a16:creationId xmlns:a16="http://schemas.microsoft.com/office/drawing/2014/main" id="{EC6A1E70-B2BE-AC29-BA34-9512F71C8294}"/>
                </a:ext>
              </a:extLst>
            </p:cNvPr>
            <p:cNvSpPr/>
            <p:nvPr/>
          </p:nvSpPr>
          <p:spPr>
            <a:xfrm>
              <a:off x="1646750" y="2634179"/>
              <a:ext cx="2865596" cy="1836821"/>
            </a:xfrm>
            <a:prstGeom prst="round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583C4730-B520-9E6C-FB25-BF6DF2C78BC5}"/>
              </a:ext>
            </a:extLst>
          </p:cNvPr>
          <p:cNvGrpSpPr/>
          <p:nvPr/>
        </p:nvGrpSpPr>
        <p:grpSpPr>
          <a:xfrm>
            <a:off x="7106143" y="1428863"/>
            <a:ext cx="1467762" cy="1144965"/>
            <a:chOff x="5540889" y="3527509"/>
            <a:chExt cx="1699275" cy="1325563"/>
          </a:xfrm>
        </p:grpSpPr>
        <p:pic>
          <p:nvPicPr>
            <p:cNvPr id="1028" name="Picture 4" descr="Stick figure posture icons Royalty Free Vector Image">
              <a:extLst>
                <a:ext uri="{FF2B5EF4-FFF2-40B4-BE49-F238E27FC236}">
                  <a16:creationId xmlns:a16="http://schemas.microsoft.com/office/drawing/2014/main" id="{A017799F-F79F-6E6D-1B8D-D948D7CA833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5204" t="65000" b="8959"/>
            <a:stretch/>
          </p:blipFill>
          <p:spPr bwMode="auto">
            <a:xfrm>
              <a:off x="6470514" y="3594978"/>
              <a:ext cx="769650" cy="119062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Stick figure posture icons Royalty Free Vector Image">
              <a:extLst>
                <a:ext uri="{FF2B5EF4-FFF2-40B4-BE49-F238E27FC236}">
                  <a16:creationId xmlns:a16="http://schemas.microsoft.com/office/drawing/2014/main" id="{A23477C9-7FBA-9B0C-F6DF-3967A8E0B8C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5204" t="30835" b="40173"/>
            <a:stretch/>
          </p:blipFill>
          <p:spPr bwMode="auto">
            <a:xfrm>
              <a:off x="5540889" y="3527509"/>
              <a:ext cx="769650" cy="1325563"/>
            </a:xfrm>
            <a:prstGeom prst="rect">
              <a:avLst/>
            </a:prstGeom>
            <a:noFill/>
            <a:extLst>
              <a:ext uri="{909E8E84-426E-40DD-AFC4-6F175D3DCCD1}">
                <a14:hiddenFill xmlns:a14="http://schemas.microsoft.com/office/drawing/2010/main">
                  <a:solidFill>
                    <a:srgbClr val="FFFFFF"/>
                  </a:solidFill>
                </a14:hiddenFill>
              </a:ext>
            </a:extLst>
          </p:spPr>
        </p:pic>
      </p:grpSp>
      <p:pic>
        <p:nvPicPr>
          <p:cNvPr id="1030" name="Picture 6" descr="Dancing People in Different Poses, a Set of Stick Figure People  Silhouettes, Stickman Icon. Stock Vector - Illustration of people,  character: 158549632">
            <a:extLst>
              <a:ext uri="{FF2B5EF4-FFF2-40B4-BE49-F238E27FC236}">
                <a16:creationId xmlns:a16="http://schemas.microsoft.com/office/drawing/2014/main" id="{60D602BC-9A94-DB3A-6586-3B5A9501A22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 r="37210" b="50086"/>
          <a:stretch/>
        </p:blipFill>
        <p:spPr bwMode="auto">
          <a:xfrm>
            <a:off x="6668391" y="3983803"/>
            <a:ext cx="2559974" cy="1560675"/>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4FF9495D-FE8A-BBF8-C0C2-3FE7D7E31C62}"/>
              </a:ext>
            </a:extLst>
          </p:cNvPr>
          <p:cNvSpPr txBox="1"/>
          <p:nvPr/>
        </p:nvSpPr>
        <p:spPr>
          <a:xfrm>
            <a:off x="7045683" y="878567"/>
            <a:ext cx="2151551" cy="584775"/>
          </a:xfrm>
          <a:prstGeom prst="rect">
            <a:avLst/>
          </a:prstGeom>
          <a:noFill/>
        </p:spPr>
        <p:txBody>
          <a:bodyPr wrap="none" rtlCol="0">
            <a:spAutoFit/>
          </a:bodyPr>
          <a:lstStyle/>
          <a:p>
            <a:r>
              <a:rPr lang="en-US" sz="3200" b="1" dirty="0"/>
              <a:t>Seen Cases </a:t>
            </a:r>
          </a:p>
        </p:txBody>
      </p:sp>
      <p:sp>
        <p:nvSpPr>
          <p:cNvPr id="19" name="TextBox 18">
            <a:extLst>
              <a:ext uri="{FF2B5EF4-FFF2-40B4-BE49-F238E27FC236}">
                <a16:creationId xmlns:a16="http://schemas.microsoft.com/office/drawing/2014/main" id="{A71A1B90-5194-39FF-DDF3-C4FE63F1E52E}"/>
              </a:ext>
            </a:extLst>
          </p:cNvPr>
          <p:cNvSpPr txBox="1"/>
          <p:nvPr/>
        </p:nvSpPr>
        <p:spPr>
          <a:xfrm>
            <a:off x="6983793" y="5280317"/>
            <a:ext cx="2515432" cy="584775"/>
          </a:xfrm>
          <a:prstGeom prst="rect">
            <a:avLst/>
          </a:prstGeom>
          <a:noFill/>
        </p:spPr>
        <p:txBody>
          <a:bodyPr wrap="none" rtlCol="0">
            <a:spAutoFit/>
          </a:bodyPr>
          <a:lstStyle/>
          <a:p>
            <a:r>
              <a:rPr lang="en-US" sz="3200" b="1" dirty="0"/>
              <a:t>Unseen Cases</a:t>
            </a:r>
          </a:p>
        </p:txBody>
      </p:sp>
      <p:sp>
        <p:nvSpPr>
          <p:cNvPr id="20" name="Rectangle: Rounded Corners 19">
            <a:extLst>
              <a:ext uri="{FF2B5EF4-FFF2-40B4-BE49-F238E27FC236}">
                <a16:creationId xmlns:a16="http://schemas.microsoft.com/office/drawing/2014/main" id="{CF8CBC8E-CBD6-E81A-F7E6-5DCD4E350D98}"/>
              </a:ext>
            </a:extLst>
          </p:cNvPr>
          <p:cNvSpPr/>
          <p:nvPr/>
        </p:nvSpPr>
        <p:spPr>
          <a:xfrm>
            <a:off x="8716350" y="1782359"/>
            <a:ext cx="269564" cy="750847"/>
          </a:xfrm>
          <a:prstGeom prst="round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Rounded Corners 20">
            <a:extLst>
              <a:ext uri="{FF2B5EF4-FFF2-40B4-BE49-F238E27FC236}">
                <a16:creationId xmlns:a16="http://schemas.microsoft.com/office/drawing/2014/main" id="{97768220-0339-E79D-6580-80F667ED4328}"/>
              </a:ext>
            </a:extLst>
          </p:cNvPr>
          <p:cNvSpPr/>
          <p:nvPr/>
        </p:nvSpPr>
        <p:spPr>
          <a:xfrm>
            <a:off x="9277152" y="4994401"/>
            <a:ext cx="259618" cy="274534"/>
          </a:xfrm>
          <a:prstGeom prst="round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0C95E4F5-925D-6F50-39F7-AF9272D7EE5C}"/>
              </a:ext>
            </a:extLst>
          </p:cNvPr>
          <p:cNvSpPr/>
          <p:nvPr/>
        </p:nvSpPr>
        <p:spPr>
          <a:xfrm>
            <a:off x="8707312" y="1676481"/>
            <a:ext cx="269564" cy="860779"/>
          </a:xfrm>
          <a:prstGeom prst="roundRect">
            <a:avLst/>
          </a:prstGeom>
          <a:noFill/>
          <a:ln w="25400">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A3C01253-0839-832D-9AFD-FB2BA0EC7E27}"/>
              </a:ext>
            </a:extLst>
          </p:cNvPr>
          <p:cNvSpPr/>
          <p:nvPr/>
        </p:nvSpPr>
        <p:spPr>
          <a:xfrm>
            <a:off x="9278366" y="4410364"/>
            <a:ext cx="259618" cy="860779"/>
          </a:xfrm>
          <a:prstGeom prst="roundRect">
            <a:avLst/>
          </a:prstGeom>
          <a:noFill/>
          <a:ln w="25400">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CFA203FE-4785-07F7-FFA9-993EAB1DBE31}"/>
              </a:ext>
            </a:extLst>
          </p:cNvPr>
          <p:cNvSpPr txBox="1"/>
          <p:nvPr/>
        </p:nvSpPr>
        <p:spPr>
          <a:xfrm>
            <a:off x="704650" y="4301872"/>
            <a:ext cx="2431050" cy="584775"/>
          </a:xfrm>
          <a:prstGeom prst="rect">
            <a:avLst/>
          </a:prstGeom>
          <a:noFill/>
        </p:spPr>
        <p:txBody>
          <a:bodyPr wrap="none" rtlCol="0">
            <a:spAutoFit/>
          </a:bodyPr>
          <a:lstStyle/>
          <a:p>
            <a:r>
              <a:rPr lang="en-US" sz="3200" b="1" dirty="0">
                <a:solidFill>
                  <a:srgbClr val="0070C0"/>
                </a:solidFill>
              </a:rPr>
              <a:t>Training Data</a:t>
            </a:r>
          </a:p>
        </p:txBody>
      </p:sp>
      <p:sp>
        <p:nvSpPr>
          <p:cNvPr id="37" name="Title 1">
            <a:extLst>
              <a:ext uri="{FF2B5EF4-FFF2-40B4-BE49-F238E27FC236}">
                <a16:creationId xmlns:a16="http://schemas.microsoft.com/office/drawing/2014/main" id="{73E8EC5D-DB87-E6CD-15B1-FD68723CBDB4}"/>
              </a:ext>
            </a:extLst>
          </p:cNvPr>
          <p:cNvSpPr txBox="1">
            <a:spLocks/>
          </p:cNvSpPr>
          <p:nvPr/>
        </p:nvSpPr>
        <p:spPr>
          <a:xfrm>
            <a:off x="1218093" y="57510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C00000"/>
                </a:solidFill>
                <a:latin typeface="Arial" panose="020B0604020202020204" pitchFamily="34" charset="0"/>
                <a:cs typeface="Arial" panose="020B0604020202020204" pitchFamily="34" charset="0"/>
              </a:rPr>
              <a:t>Generalization of mmWave sensing is a problem!</a:t>
            </a:r>
          </a:p>
        </p:txBody>
      </p:sp>
      <p:sp>
        <p:nvSpPr>
          <p:cNvPr id="46" name="Rectangle: Rounded Corners 45">
            <a:extLst>
              <a:ext uri="{FF2B5EF4-FFF2-40B4-BE49-F238E27FC236}">
                <a16:creationId xmlns:a16="http://schemas.microsoft.com/office/drawing/2014/main" id="{30786C65-D45B-F092-F8E7-9FDBC87B0EC5}"/>
              </a:ext>
            </a:extLst>
          </p:cNvPr>
          <p:cNvSpPr/>
          <p:nvPr/>
        </p:nvSpPr>
        <p:spPr>
          <a:xfrm>
            <a:off x="5159394" y="2810611"/>
            <a:ext cx="1842435" cy="114496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b="1" dirty="0"/>
              <a:t>Sensing System</a:t>
            </a:r>
          </a:p>
        </p:txBody>
      </p:sp>
      <p:sp>
        <p:nvSpPr>
          <p:cNvPr id="5" name="Arrow: Right 4">
            <a:extLst>
              <a:ext uri="{FF2B5EF4-FFF2-40B4-BE49-F238E27FC236}">
                <a16:creationId xmlns:a16="http://schemas.microsoft.com/office/drawing/2014/main" id="{157C1C42-E582-E776-0E69-161134D2B241}"/>
              </a:ext>
            </a:extLst>
          </p:cNvPr>
          <p:cNvSpPr/>
          <p:nvPr/>
        </p:nvSpPr>
        <p:spPr>
          <a:xfrm>
            <a:off x="3410470" y="3001130"/>
            <a:ext cx="1643605" cy="763929"/>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CD46B7A-8216-615A-AD02-6076B81B3DFD}"/>
              </a:ext>
            </a:extLst>
          </p:cNvPr>
          <p:cNvSpPr txBox="1"/>
          <p:nvPr/>
        </p:nvSpPr>
        <p:spPr>
          <a:xfrm>
            <a:off x="9110283" y="1972510"/>
            <a:ext cx="2623410" cy="584775"/>
          </a:xfrm>
          <a:prstGeom prst="rect">
            <a:avLst/>
          </a:prstGeom>
          <a:noFill/>
        </p:spPr>
        <p:txBody>
          <a:bodyPr wrap="none" rtlCol="0">
            <a:spAutoFit/>
          </a:bodyPr>
          <a:lstStyle/>
          <a:p>
            <a:r>
              <a:rPr lang="en-US" sz="3200" b="1" dirty="0">
                <a:solidFill>
                  <a:srgbClr val="00B050"/>
                </a:solidFill>
              </a:rPr>
              <a:t>Accuracy: 95%</a:t>
            </a:r>
          </a:p>
        </p:txBody>
      </p:sp>
      <p:sp>
        <p:nvSpPr>
          <p:cNvPr id="11" name="TextBox 10">
            <a:extLst>
              <a:ext uri="{FF2B5EF4-FFF2-40B4-BE49-F238E27FC236}">
                <a16:creationId xmlns:a16="http://schemas.microsoft.com/office/drawing/2014/main" id="{CA465457-D1B7-40DD-DF75-8BE4749E6A93}"/>
              </a:ext>
            </a:extLst>
          </p:cNvPr>
          <p:cNvSpPr txBox="1"/>
          <p:nvPr/>
        </p:nvSpPr>
        <p:spPr>
          <a:xfrm>
            <a:off x="9568590" y="4771068"/>
            <a:ext cx="2623410" cy="584775"/>
          </a:xfrm>
          <a:prstGeom prst="rect">
            <a:avLst/>
          </a:prstGeom>
          <a:noFill/>
        </p:spPr>
        <p:txBody>
          <a:bodyPr wrap="none" rtlCol="0">
            <a:spAutoFit/>
          </a:bodyPr>
          <a:lstStyle/>
          <a:p>
            <a:r>
              <a:rPr lang="en-US" sz="3200" b="1" dirty="0">
                <a:solidFill>
                  <a:srgbClr val="C00000"/>
                </a:solidFill>
              </a:rPr>
              <a:t>Accuracy: 35%</a:t>
            </a:r>
          </a:p>
        </p:txBody>
      </p:sp>
      <p:cxnSp>
        <p:nvCxnSpPr>
          <p:cNvPr id="15" name="Straight Arrow Connector 14">
            <a:extLst>
              <a:ext uri="{FF2B5EF4-FFF2-40B4-BE49-F238E27FC236}">
                <a16:creationId xmlns:a16="http://schemas.microsoft.com/office/drawing/2014/main" id="{8D9EBEE8-5C26-10B5-CF30-D81A1EFF1C17}"/>
              </a:ext>
            </a:extLst>
          </p:cNvPr>
          <p:cNvCxnSpPr>
            <a:stCxn id="7" idx="1"/>
            <a:endCxn id="46" idx="0"/>
          </p:cNvCxnSpPr>
          <p:nvPr/>
        </p:nvCxnSpPr>
        <p:spPr>
          <a:xfrm flipH="1">
            <a:off x="6080612" y="2001346"/>
            <a:ext cx="1025531" cy="809265"/>
          </a:xfrm>
          <a:prstGeom prst="straightConnector1">
            <a:avLst/>
          </a:prstGeom>
          <a:ln w="508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0182281-A1DB-320C-ECFD-218C5D09CB3A}"/>
              </a:ext>
            </a:extLst>
          </p:cNvPr>
          <p:cNvCxnSpPr>
            <a:cxnSpLocks/>
            <a:stCxn id="1030" idx="1"/>
            <a:endCxn id="46" idx="2"/>
          </p:cNvCxnSpPr>
          <p:nvPr/>
        </p:nvCxnSpPr>
        <p:spPr>
          <a:xfrm flipH="1" flipV="1">
            <a:off x="6080612" y="3955576"/>
            <a:ext cx="587779" cy="808565"/>
          </a:xfrm>
          <a:prstGeom prst="straightConnector1">
            <a:avLst/>
          </a:prstGeom>
          <a:ln w="508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61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1DAEF-04BA-8568-0D63-CC25F0CA3CA7}"/>
              </a:ext>
            </a:extLst>
          </p:cNvPr>
          <p:cNvSpPr>
            <a:spLocks noGrp="1"/>
          </p:cNvSpPr>
          <p:nvPr>
            <p:ph type="title"/>
          </p:nvPr>
        </p:nvSpPr>
        <p:spPr>
          <a:xfrm>
            <a:off x="838200" y="203072"/>
            <a:ext cx="10515600" cy="1325563"/>
          </a:xfrm>
        </p:spPr>
        <p:txBody>
          <a:bodyPr>
            <a:normAutofit/>
          </a:bodyPr>
          <a:lstStyle/>
          <a:p>
            <a:r>
              <a:rPr lang="en-US" altLang="zh-CN" sz="3200" b="1" dirty="0">
                <a:latin typeface="Arial" panose="020B0604020202020204" pitchFamily="34" charset="0"/>
                <a:cs typeface="Arial" panose="020B0604020202020204" pitchFamily="34" charset="0"/>
              </a:rPr>
              <a:t>Straightforward Solution of </a:t>
            </a:r>
            <a:r>
              <a:rPr lang="en-US" sz="3200" b="1" dirty="0">
                <a:latin typeface="Arial" panose="020B0604020202020204" pitchFamily="34" charset="0"/>
                <a:cs typeface="Arial" panose="020B0604020202020204" pitchFamily="34" charset="0"/>
              </a:rPr>
              <a:t>Generalization:</a:t>
            </a:r>
            <a:endParaRPr lang="en-US" sz="3200" dirty="0"/>
          </a:p>
        </p:txBody>
      </p:sp>
      <p:pic>
        <p:nvPicPr>
          <p:cNvPr id="1026" name="Picture 2" descr="Big data - Free electronics icons">
            <a:extLst>
              <a:ext uri="{FF2B5EF4-FFF2-40B4-BE49-F238E27FC236}">
                <a16:creationId xmlns:a16="http://schemas.microsoft.com/office/drawing/2014/main" id="{24FA3568-2D17-2519-E911-0D3AE7007A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6674" y="2523593"/>
            <a:ext cx="2569268" cy="256926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61C6913-0455-63D7-D0E2-9710F106878F}"/>
              </a:ext>
            </a:extLst>
          </p:cNvPr>
          <p:cNvSpPr txBox="1"/>
          <p:nvPr/>
        </p:nvSpPr>
        <p:spPr>
          <a:xfrm>
            <a:off x="2634943" y="4993284"/>
            <a:ext cx="1072730" cy="584775"/>
          </a:xfrm>
          <a:prstGeom prst="rect">
            <a:avLst/>
          </a:prstGeom>
          <a:noFill/>
        </p:spPr>
        <p:txBody>
          <a:bodyPr wrap="none" rtlCol="0">
            <a:spAutoFit/>
          </a:bodyPr>
          <a:lstStyle/>
          <a:p>
            <a:r>
              <a:rPr lang="en-US" sz="3200" b="1" dirty="0">
                <a:latin typeface="Arial" panose="020B0604020202020204" pitchFamily="34" charset="0"/>
                <a:cs typeface="Arial" panose="020B0604020202020204" pitchFamily="34" charset="0"/>
              </a:rPr>
              <a:t>Data</a:t>
            </a:r>
          </a:p>
        </p:txBody>
      </p:sp>
      <p:sp>
        <p:nvSpPr>
          <p:cNvPr id="5" name="Arrow: Right 4">
            <a:extLst>
              <a:ext uri="{FF2B5EF4-FFF2-40B4-BE49-F238E27FC236}">
                <a16:creationId xmlns:a16="http://schemas.microsoft.com/office/drawing/2014/main" id="{AB2E0986-DC9D-4249-A0FE-432584E00773}"/>
              </a:ext>
            </a:extLst>
          </p:cNvPr>
          <p:cNvSpPr/>
          <p:nvPr/>
        </p:nvSpPr>
        <p:spPr>
          <a:xfrm>
            <a:off x="5127585" y="3426262"/>
            <a:ext cx="1643605" cy="763929"/>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586D9CB-CBF5-5DA0-56D1-90404CC37804}"/>
              </a:ext>
            </a:extLst>
          </p:cNvPr>
          <p:cNvSpPr txBox="1"/>
          <p:nvPr/>
        </p:nvSpPr>
        <p:spPr>
          <a:xfrm>
            <a:off x="5189282" y="2951381"/>
            <a:ext cx="1581908" cy="523220"/>
          </a:xfrm>
          <a:prstGeom prst="rect">
            <a:avLst/>
          </a:prstGeom>
          <a:noFill/>
        </p:spPr>
        <p:txBody>
          <a:bodyPr wrap="none" rtlCol="0">
            <a:spAutoFit/>
          </a:bodyPr>
          <a:lstStyle/>
          <a:p>
            <a:r>
              <a:rPr lang="en-US" sz="2800" b="1" dirty="0">
                <a:latin typeface="Arial" panose="020B0604020202020204" pitchFamily="34" charset="0"/>
                <a:cs typeface="Arial" panose="020B0604020202020204" pitchFamily="34" charset="0"/>
              </a:rPr>
              <a:t>Training</a:t>
            </a:r>
            <a:endParaRPr lang="en-US" b="1" dirty="0">
              <a:latin typeface="Arial" panose="020B0604020202020204" pitchFamily="34" charset="0"/>
              <a:cs typeface="Arial" panose="020B0604020202020204" pitchFamily="34" charset="0"/>
            </a:endParaRPr>
          </a:p>
        </p:txBody>
      </p:sp>
      <p:sp>
        <p:nvSpPr>
          <p:cNvPr id="7" name="Rectangle: Rounded Corners 6">
            <a:extLst>
              <a:ext uri="{FF2B5EF4-FFF2-40B4-BE49-F238E27FC236}">
                <a16:creationId xmlns:a16="http://schemas.microsoft.com/office/drawing/2014/main" id="{C4FD51CE-0F11-359B-3766-06886A1F549A}"/>
              </a:ext>
            </a:extLst>
          </p:cNvPr>
          <p:cNvSpPr/>
          <p:nvPr/>
        </p:nvSpPr>
        <p:spPr>
          <a:xfrm>
            <a:off x="7246062" y="2870522"/>
            <a:ext cx="4003565" cy="177069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800" b="1" dirty="0">
                <a:latin typeface="Arial" panose="020B0604020202020204" pitchFamily="34" charset="0"/>
                <a:cs typeface="Arial" panose="020B0604020202020204" pitchFamily="34" charset="0"/>
              </a:rPr>
              <a:t>Data Driven</a:t>
            </a:r>
          </a:p>
          <a:p>
            <a:pPr algn="ctr"/>
            <a:r>
              <a:rPr lang="en-US" sz="2800" b="1" dirty="0">
                <a:latin typeface="Arial" panose="020B0604020202020204" pitchFamily="34" charset="0"/>
                <a:cs typeface="Arial" panose="020B0604020202020204" pitchFamily="34" charset="0"/>
              </a:rPr>
              <a:t>mmWave Sensing Systems</a:t>
            </a:r>
          </a:p>
        </p:txBody>
      </p:sp>
      <p:sp>
        <p:nvSpPr>
          <p:cNvPr id="8" name="Arrow: Right 7">
            <a:extLst>
              <a:ext uri="{FF2B5EF4-FFF2-40B4-BE49-F238E27FC236}">
                <a16:creationId xmlns:a16="http://schemas.microsoft.com/office/drawing/2014/main" id="{D6C318D5-DC28-3BFF-EFC9-E38C0B9B91AD}"/>
              </a:ext>
            </a:extLst>
          </p:cNvPr>
          <p:cNvSpPr/>
          <p:nvPr/>
        </p:nvSpPr>
        <p:spPr>
          <a:xfrm rot="16200000">
            <a:off x="587194" y="3310360"/>
            <a:ext cx="1643605" cy="763929"/>
          </a:xfrm>
          <a:prstGeom prst="rightArrow">
            <a:avLst/>
          </a:prstGeom>
          <a:solidFill>
            <a:srgbClr val="C00000"/>
          </a:solidFill>
          <a:ln>
            <a:solidFill>
              <a:schemeClr val="tx1"/>
            </a:solid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CF53A1C-989D-A95C-3858-23335FAD0439}"/>
              </a:ext>
            </a:extLst>
          </p:cNvPr>
          <p:cNvSpPr txBox="1"/>
          <p:nvPr/>
        </p:nvSpPr>
        <p:spPr>
          <a:xfrm>
            <a:off x="1035627" y="4543403"/>
            <a:ext cx="755335" cy="400110"/>
          </a:xfrm>
          <a:prstGeom prst="rect">
            <a:avLst/>
          </a:prstGeom>
          <a:noFill/>
        </p:spPr>
        <p:txBody>
          <a:bodyPr wrap="none" rtlCol="0">
            <a:spAutoFit/>
          </a:bodyPr>
          <a:lstStyle/>
          <a:p>
            <a:r>
              <a:rPr lang="en-US" altLang="zh-CN" sz="2000" b="1" dirty="0">
                <a:solidFill>
                  <a:srgbClr val="C00000"/>
                </a:solidFill>
                <a:latin typeface="Arial" panose="020B0604020202020204" pitchFamily="34" charset="0"/>
                <a:cs typeface="Arial" panose="020B0604020202020204" pitchFamily="34" charset="0"/>
              </a:rPr>
              <a:t>Cost</a:t>
            </a:r>
            <a:endParaRPr lang="en-US" sz="2000" b="1" dirty="0">
              <a:solidFill>
                <a:srgbClr val="C00000"/>
              </a:solidFill>
              <a:latin typeface="Arial" panose="020B0604020202020204" pitchFamily="34" charset="0"/>
              <a:cs typeface="Arial" panose="020B0604020202020204" pitchFamily="34" charset="0"/>
            </a:endParaRPr>
          </a:p>
        </p:txBody>
      </p:sp>
      <p:sp>
        <p:nvSpPr>
          <p:cNvPr id="12" name="Title 1">
            <a:extLst>
              <a:ext uri="{FF2B5EF4-FFF2-40B4-BE49-F238E27FC236}">
                <a16:creationId xmlns:a16="http://schemas.microsoft.com/office/drawing/2014/main" id="{10126CCF-D4B2-976E-5DAB-C01CDE523F13}"/>
              </a:ext>
            </a:extLst>
          </p:cNvPr>
          <p:cNvSpPr txBox="1">
            <a:spLocks/>
          </p:cNvSpPr>
          <p:nvPr/>
        </p:nvSpPr>
        <p:spPr>
          <a:xfrm>
            <a:off x="838200" y="104767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dirty="0">
                <a:latin typeface="Arial" panose="020B0604020202020204" pitchFamily="34" charset="0"/>
                <a:cs typeface="Arial" panose="020B0604020202020204" pitchFamily="34" charset="0"/>
              </a:rPr>
              <a:t>Increase the size and diversity of the dataset.</a:t>
            </a:r>
            <a:endParaRPr lang="en-US" sz="2800" dirty="0"/>
          </a:p>
        </p:txBody>
      </p:sp>
    </p:spTree>
    <p:extLst>
      <p:ext uri="{BB962C8B-B14F-4D97-AF65-F5344CB8AC3E}">
        <p14:creationId xmlns:p14="http://schemas.microsoft.com/office/powerpoint/2010/main" val="38891152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B169B-8B8C-9DBF-8829-BAC5586962FE}"/>
              </a:ext>
            </a:extLst>
          </p:cNvPr>
          <p:cNvSpPr>
            <a:spLocks noGrp="1"/>
          </p:cNvSpPr>
          <p:nvPr>
            <p:ph type="title"/>
          </p:nvPr>
        </p:nvSpPr>
        <p:spPr/>
        <p:txBody>
          <a:bodyPr>
            <a:normAutofit/>
          </a:bodyPr>
          <a:lstStyle/>
          <a:p>
            <a:r>
              <a:rPr lang="en-US" altLang="zh-CN" sz="3600" b="1" dirty="0">
                <a:latin typeface="Arial" panose="020B0604020202020204" pitchFamily="34" charset="0"/>
                <a:cs typeface="Arial" panose="020B0604020202020204" pitchFamily="34" charset="0"/>
              </a:rPr>
              <a:t>mmWave Data Collection</a:t>
            </a:r>
            <a:endParaRPr lang="en-US" sz="3600" b="1" dirty="0">
              <a:latin typeface="Arial" panose="020B0604020202020204" pitchFamily="34" charset="0"/>
              <a:cs typeface="Arial" panose="020B0604020202020204" pitchFamily="34" charset="0"/>
            </a:endParaRPr>
          </a:p>
        </p:txBody>
      </p:sp>
      <p:pic>
        <p:nvPicPr>
          <p:cNvPr id="2050" name="Picture 2" descr="TIDEP-01021 reference design | TI.com">
            <a:extLst>
              <a:ext uri="{FF2B5EF4-FFF2-40B4-BE49-F238E27FC236}">
                <a16:creationId xmlns:a16="http://schemas.microsoft.com/office/drawing/2014/main" id="{FE12B699-EAA9-1B58-50E0-7C404A65D6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558" y="4342449"/>
            <a:ext cx="4268562" cy="227656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9D9816D-14ED-CFF5-3E6A-4E4A258FB65A}"/>
              </a:ext>
            </a:extLst>
          </p:cNvPr>
          <p:cNvPicPr>
            <a:picLocks noChangeAspect="1"/>
          </p:cNvPicPr>
          <p:nvPr/>
        </p:nvPicPr>
        <p:blipFill>
          <a:blip r:embed="rId4"/>
          <a:stretch>
            <a:fillRect/>
          </a:stretch>
        </p:blipFill>
        <p:spPr>
          <a:xfrm>
            <a:off x="8063240" y="3989321"/>
            <a:ext cx="3290560" cy="2629694"/>
          </a:xfrm>
          <a:prstGeom prst="rect">
            <a:avLst/>
          </a:prstGeom>
        </p:spPr>
      </p:pic>
      <p:sp>
        <p:nvSpPr>
          <p:cNvPr id="7" name="Rectangle: Rounded Corners 6">
            <a:extLst>
              <a:ext uri="{FF2B5EF4-FFF2-40B4-BE49-F238E27FC236}">
                <a16:creationId xmlns:a16="http://schemas.microsoft.com/office/drawing/2014/main" id="{F5C020D0-3646-B170-B21F-A8CFA6151667}"/>
              </a:ext>
            </a:extLst>
          </p:cNvPr>
          <p:cNvSpPr/>
          <p:nvPr/>
        </p:nvSpPr>
        <p:spPr>
          <a:xfrm>
            <a:off x="4481484" y="4246668"/>
            <a:ext cx="2720011" cy="928629"/>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r>
              <a:rPr lang="en-US" dirty="0"/>
              <a:t>2</a:t>
            </a:r>
            <a:r>
              <a:rPr lang="en-US" altLang="zh-CN" dirty="0"/>
              <a:t>Tx 4Tx</a:t>
            </a:r>
            <a:endParaRPr lang="en-US" dirty="0"/>
          </a:p>
          <a:p>
            <a:r>
              <a:rPr lang="en-US" dirty="0"/>
              <a:t>Bandwidth 0.7GHz </a:t>
            </a:r>
          </a:p>
          <a:p>
            <a:r>
              <a:rPr lang="en-US" dirty="0"/>
              <a:t>Slope 29 </a:t>
            </a:r>
            <a:r>
              <a:rPr lang="en-US" altLang="zh-CN" dirty="0"/>
              <a:t>MHz/us   …</a:t>
            </a:r>
            <a:endParaRPr lang="en-US" dirty="0"/>
          </a:p>
        </p:txBody>
      </p:sp>
      <p:sp>
        <p:nvSpPr>
          <p:cNvPr id="8" name="Rectangle: Rounded Corners 7">
            <a:extLst>
              <a:ext uri="{FF2B5EF4-FFF2-40B4-BE49-F238E27FC236}">
                <a16:creationId xmlns:a16="http://schemas.microsoft.com/office/drawing/2014/main" id="{9DBE8E5F-1C6C-E78B-2030-29CED2DC960B}"/>
              </a:ext>
            </a:extLst>
          </p:cNvPr>
          <p:cNvSpPr/>
          <p:nvPr/>
        </p:nvSpPr>
        <p:spPr>
          <a:xfrm>
            <a:off x="4481485" y="5611816"/>
            <a:ext cx="2720012" cy="928629"/>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r>
              <a:rPr lang="en-US" dirty="0"/>
              <a:t>3Tx 4</a:t>
            </a:r>
            <a:r>
              <a:rPr lang="en-US" altLang="zh-CN" dirty="0"/>
              <a:t>Rx</a:t>
            </a:r>
            <a:endParaRPr lang="en-US" dirty="0"/>
          </a:p>
          <a:p>
            <a:r>
              <a:rPr lang="en-US" dirty="0"/>
              <a:t>Bandwidth 2GHz,  </a:t>
            </a:r>
          </a:p>
          <a:p>
            <a:r>
              <a:rPr lang="en-US" dirty="0"/>
              <a:t>Slope 60 </a:t>
            </a:r>
            <a:r>
              <a:rPr lang="en-US" altLang="zh-CN" dirty="0"/>
              <a:t>MHz/us   …</a:t>
            </a:r>
            <a:endParaRPr lang="en-US" dirty="0"/>
          </a:p>
        </p:txBody>
      </p:sp>
      <p:cxnSp>
        <p:nvCxnSpPr>
          <p:cNvPr id="10" name="Straight Arrow Connector 9">
            <a:extLst>
              <a:ext uri="{FF2B5EF4-FFF2-40B4-BE49-F238E27FC236}">
                <a16:creationId xmlns:a16="http://schemas.microsoft.com/office/drawing/2014/main" id="{9F90599D-10EB-1375-70F3-68CB05094E02}"/>
              </a:ext>
            </a:extLst>
          </p:cNvPr>
          <p:cNvCxnSpPr>
            <a:stCxn id="7" idx="3"/>
          </p:cNvCxnSpPr>
          <p:nvPr/>
        </p:nvCxnSpPr>
        <p:spPr>
          <a:xfrm flipV="1">
            <a:off x="7201495" y="4710982"/>
            <a:ext cx="531716" cy="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2304BAF-EF80-410E-EEDB-9F3A838D67C3}"/>
              </a:ext>
            </a:extLst>
          </p:cNvPr>
          <p:cNvCxnSpPr/>
          <p:nvPr/>
        </p:nvCxnSpPr>
        <p:spPr>
          <a:xfrm flipV="1">
            <a:off x="7179029" y="6076130"/>
            <a:ext cx="531716" cy="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E06142F-E9E3-D81C-0027-747B093AF223}"/>
              </a:ext>
            </a:extLst>
          </p:cNvPr>
          <p:cNvSpPr txBox="1"/>
          <p:nvPr/>
        </p:nvSpPr>
        <p:spPr>
          <a:xfrm>
            <a:off x="838199" y="1583682"/>
            <a:ext cx="8112369" cy="2246769"/>
          </a:xfrm>
          <a:prstGeom prst="rect">
            <a:avLst/>
          </a:prstGeom>
          <a:noFill/>
        </p:spPr>
        <p:txBody>
          <a:bodyPr wrap="square" rtlCol="0">
            <a:spAutoFit/>
          </a:bodyPr>
          <a:lstStyle/>
          <a:p>
            <a:r>
              <a:rPr lang="en-US" altLang="zh-CN" sz="2800" b="1" dirty="0"/>
              <a:t>mmWave data is unique</a:t>
            </a:r>
          </a:p>
          <a:p>
            <a:pPr marL="457200" indent="-457200">
              <a:buFont typeface="Arial" panose="020B0604020202020204" pitchFamily="34" charset="0"/>
              <a:buChar char="•"/>
            </a:pPr>
            <a:r>
              <a:rPr lang="en-US" altLang="zh-CN" sz="2800" dirty="0"/>
              <a:t>Short wavelength</a:t>
            </a:r>
          </a:p>
          <a:p>
            <a:pPr marL="457200" indent="-457200">
              <a:buFont typeface="Arial" panose="020B0604020202020204" pitchFamily="34" charset="0"/>
              <a:buChar char="•"/>
            </a:pPr>
            <a:r>
              <a:rPr lang="en-US" altLang="zh-CN" sz="2800" dirty="0"/>
              <a:t>Sensitive to tiny changes</a:t>
            </a:r>
          </a:p>
          <a:p>
            <a:pPr marL="457200" indent="-457200">
              <a:buFont typeface="Arial" panose="020B0604020202020204" pitchFamily="34" charset="0"/>
              <a:buChar char="•"/>
            </a:pPr>
            <a:r>
              <a:rPr lang="en-US" altLang="zh-CN" sz="2800" dirty="0"/>
              <a:t>Coherent combination of multipath reflections</a:t>
            </a:r>
          </a:p>
          <a:p>
            <a:endParaRPr lang="en-US" altLang="zh-CN" sz="2800" b="1" dirty="0"/>
          </a:p>
        </p:txBody>
      </p:sp>
      <p:sp>
        <p:nvSpPr>
          <p:cNvPr id="13" name="TextBox 12">
            <a:extLst>
              <a:ext uri="{FF2B5EF4-FFF2-40B4-BE49-F238E27FC236}">
                <a16:creationId xmlns:a16="http://schemas.microsoft.com/office/drawing/2014/main" id="{1770B2EA-E721-2C33-1264-7DB2B1F847B9}"/>
              </a:ext>
            </a:extLst>
          </p:cNvPr>
          <p:cNvSpPr txBox="1"/>
          <p:nvPr/>
        </p:nvSpPr>
        <p:spPr>
          <a:xfrm>
            <a:off x="509954" y="6157350"/>
            <a:ext cx="1125415" cy="461665"/>
          </a:xfrm>
          <a:prstGeom prst="rect">
            <a:avLst/>
          </a:prstGeom>
          <a:noFill/>
        </p:spPr>
        <p:txBody>
          <a:bodyPr wrap="square" rtlCol="0">
            <a:spAutoFit/>
          </a:bodyPr>
          <a:lstStyle/>
          <a:p>
            <a:r>
              <a:rPr lang="en-US" sz="2400" b="1" dirty="0"/>
              <a:t>$400</a:t>
            </a:r>
          </a:p>
        </p:txBody>
      </p:sp>
    </p:spTree>
    <p:extLst>
      <p:ext uri="{BB962C8B-B14F-4D97-AF65-F5344CB8AC3E}">
        <p14:creationId xmlns:p14="http://schemas.microsoft.com/office/powerpoint/2010/main" val="3291659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84077-57F6-A539-E74F-929645212029}"/>
              </a:ext>
            </a:extLst>
          </p:cNvPr>
          <p:cNvSpPr>
            <a:spLocks noGrp="1"/>
          </p:cNvSpPr>
          <p:nvPr>
            <p:ph type="title"/>
          </p:nvPr>
        </p:nvSpPr>
        <p:spPr/>
        <p:txBody>
          <a:bodyPr>
            <a:normAutofit/>
          </a:bodyPr>
          <a:lstStyle/>
          <a:p>
            <a:r>
              <a:rPr lang="en-US" sz="3600" b="1" dirty="0">
                <a:latin typeface="Arial" panose="020B0604020202020204" pitchFamily="34" charset="0"/>
                <a:cs typeface="Arial" panose="020B0604020202020204" pitchFamily="34" charset="0"/>
              </a:rPr>
              <a:t>Related Works: Cross-modal Data Synthesis</a:t>
            </a:r>
          </a:p>
        </p:txBody>
      </p:sp>
      <p:sp>
        <p:nvSpPr>
          <p:cNvPr id="11" name="TextBox 10">
            <a:extLst>
              <a:ext uri="{FF2B5EF4-FFF2-40B4-BE49-F238E27FC236}">
                <a16:creationId xmlns:a16="http://schemas.microsoft.com/office/drawing/2014/main" id="{7A676107-F8C5-3B65-DFD1-D692FE82B286}"/>
              </a:ext>
            </a:extLst>
          </p:cNvPr>
          <p:cNvSpPr txBox="1"/>
          <p:nvPr/>
        </p:nvSpPr>
        <p:spPr>
          <a:xfrm>
            <a:off x="127321" y="6492875"/>
            <a:ext cx="9952020" cy="307777"/>
          </a:xfrm>
          <a:prstGeom prst="rect">
            <a:avLst/>
          </a:prstGeom>
          <a:noFill/>
        </p:spPr>
        <p:txBody>
          <a:bodyPr wrap="none" rtlCol="0">
            <a:spAutoFit/>
          </a:bodyPr>
          <a:lstStyle/>
          <a:p>
            <a:r>
              <a:rPr lang="en-US" sz="1400" dirty="0">
                <a:solidFill>
                  <a:schemeClr val="bg1">
                    <a:lumMod val="65000"/>
                  </a:schemeClr>
                </a:solidFill>
                <a:latin typeface="Arial" panose="020B0604020202020204" pitchFamily="34" charset="0"/>
                <a:cs typeface="Arial" panose="020B0604020202020204" pitchFamily="34" charset="0"/>
              </a:rPr>
              <a:t>Midas: Generating mmWave Radar Data from Videos for Training Pervasive and Privacy-preserving Human Sensing Tasks </a:t>
            </a:r>
          </a:p>
        </p:txBody>
      </p:sp>
      <p:grpSp>
        <p:nvGrpSpPr>
          <p:cNvPr id="12" name="Group 11">
            <a:extLst>
              <a:ext uri="{FF2B5EF4-FFF2-40B4-BE49-F238E27FC236}">
                <a16:creationId xmlns:a16="http://schemas.microsoft.com/office/drawing/2014/main" id="{E9F2AF59-EA6F-D3FB-D880-FB7F21D504E2}"/>
              </a:ext>
            </a:extLst>
          </p:cNvPr>
          <p:cNvGrpSpPr/>
          <p:nvPr/>
        </p:nvGrpSpPr>
        <p:grpSpPr>
          <a:xfrm>
            <a:off x="1254517" y="2426301"/>
            <a:ext cx="10525764" cy="2560216"/>
            <a:chOff x="323787" y="2220277"/>
            <a:chExt cx="12193753" cy="2965926"/>
          </a:xfrm>
        </p:grpSpPr>
        <p:pic>
          <p:nvPicPr>
            <p:cNvPr id="5" name="Picture 4">
              <a:extLst>
                <a:ext uri="{FF2B5EF4-FFF2-40B4-BE49-F238E27FC236}">
                  <a16:creationId xmlns:a16="http://schemas.microsoft.com/office/drawing/2014/main" id="{132B5CE4-91E7-8CF0-8E0F-E35BE84E84F4}"/>
                </a:ext>
              </a:extLst>
            </p:cNvPr>
            <p:cNvPicPr>
              <a:picLocks noChangeAspect="1"/>
            </p:cNvPicPr>
            <p:nvPr/>
          </p:nvPicPr>
          <p:blipFill rotWithShape="1">
            <a:blip r:embed="rId3"/>
            <a:srcRect l="8859" r="69768"/>
            <a:stretch/>
          </p:blipFill>
          <p:spPr>
            <a:xfrm>
              <a:off x="323787" y="2220277"/>
              <a:ext cx="3249962" cy="2417445"/>
            </a:xfrm>
            <a:prstGeom prst="rect">
              <a:avLst/>
            </a:prstGeom>
          </p:spPr>
        </p:pic>
        <p:grpSp>
          <p:nvGrpSpPr>
            <p:cNvPr id="3" name="Group 2">
              <a:extLst>
                <a:ext uri="{FF2B5EF4-FFF2-40B4-BE49-F238E27FC236}">
                  <a16:creationId xmlns:a16="http://schemas.microsoft.com/office/drawing/2014/main" id="{6063AC7E-8D34-C9C0-54FC-2C193C4CF286}"/>
                </a:ext>
              </a:extLst>
            </p:cNvPr>
            <p:cNvGrpSpPr/>
            <p:nvPr/>
          </p:nvGrpSpPr>
          <p:grpSpPr>
            <a:xfrm>
              <a:off x="5900386" y="2334670"/>
              <a:ext cx="3487843" cy="2188660"/>
              <a:chOff x="5595587" y="2329787"/>
              <a:chExt cx="3487843" cy="2188660"/>
            </a:xfrm>
          </p:grpSpPr>
          <p:pic>
            <p:nvPicPr>
              <p:cNvPr id="4" name="Picture 3">
                <a:extLst>
                  <a:ext uri="{FF2B5EF4-FFF2-40B4-BE49-F238E27FC236}">
                    <a16:creationId xmlns:a16="http://schemas.microsoft.com/office/drawing/2014/main" id="{A4ABC68D-63E3-F0E3-D490-84A347AD7E4B}"/>
                  </a:ext>
                </a:extLst>
              </p:cNvPr>
              <p:cNvPicPr>
                <a:picLocks noChangeAspect="1"/>
              </p:cNvPicPr>
              <p:nvPr/>
            </p:nvPicPr>
            <p:blipFill rotWithShape="1">
              <a:blip r:embed="rId3"/>
              <a:srcRect l="51985" t="33874" r="25388"/>
              <a:stretch/>
            </p:blipFill>
            <p:spPr>
              <a:xfrm>
                <a:off x="5595587" y="2976140"/>
                <a:ext cx="3319583" cy="1542307"/>
              </a:xfrm>
              <a:prstGeom prst="rect">
                <a:avLst/>
              </a:prstGeom>
            </p:spPr>
          </p:pic>
          <p:pic>
            <p:nvPicPr>
              <p:cNvPr id="9" name="Picture 8">
                <a:extLst>
                  <a:ext uri="{FF2B5EF4-FFF2-40B4-BE49-F238E27FC236}">
                    <a16:creationId xmlns:a16="http://schemas.microsoft.com/office/drawing/2014/main" id="{612B5D64-F528-F65D-7FFD-81848D43B9A4}"/>
                  </a:ext>
                </a:extLst>
              </p:cNvPr>
              <p:cNvPicPr>
                <a:picLocks noChangeAspect="1"/>
              </p:cNvPicPr>
              <p:nvPr/>
            </p:nvPicPr>
            <p:blipFill rotWithShape="1">
              <a:blip r:embed="rId3"/>
              <a:srcRect l="51985" r="25388" b="79280"/>
              <a:stretch/>
            </p:blipFill>
            <p:spPr>
              <a:xfrm>
                <a:off x="5763847" y="2329787"/>
                <a:ext cx="3319583" cy="483264"/>
              </a:xfrm>
              <a:prstGeom prst="rect">
                <a:avLst/>
              </a:prstGeom>
            </p:spPr>
          </p:pic>
        </p:grpSp>
        <p:pic>
          <p:nvPicPr>
            <p:cNvPr id="10" name="Picture 9">
              <a:extLst>
                <a:ext uri="{FF2B5EF4-FFF2-40B4-BE49-F238E27FC236}">
                  <a16:creationId xmlns:a16="http://schemas.microsoft.com/office/drawing/2014/main" id="{A024B32D-0335-9DFC-48A9-5FC0E137691B}"/>
                </a:ext>
              </a:extLst>
            </p:cNvPr>
            <p:cNvPicPr>
              <a:picLocks noChangeAspect="1"/>
            </p:cNvPicPr>
            <p:nvPr/>
          </p:nvPicPr>
          <p:blipFill rotWithShape="1">
            <a:blip r:embed="rId3"/>
            <a:srcRect l="74817" t="11178" r="2921" b="3125"/>
            <a:stretch/>
          </p:blipFill>
          <p:spPr>
            <a:xfrm>
              <a:off x="9251688" y="2429615"/>
              <a:ext cx="3265852" cy="1998769"/>
            </a:xfrm>
            <a:prstGeom prst="rect">
              <a:avLst/>
            </a:prstGeom>
          </p:spPr>
        </p:pic>
        <p:cxnSp>
          <p:nvCxnSpPr>
            <p:cNvPr id="8" name="Straight Arrow Connector 7">
              <a:extLst>
                <a:ext uri="{FF2B5EF4-FFF2-40B4-BE49-F238E27FC236}">
                  <a16:creationId xmlns:a16="http://schemas.microsoft.com/office/drawing/2014/main" id="{45403707-EA24-E3C4-1E5D-106C2E6F3AE6}"/>
                </a:ext>
              </a:extLst>
            </p:cNvPr>
            <p:cNvCxnSpPr>
              <a:cxnSpLocks/>
              <a:endCxn id="4" idx="1"/>
            </p:cNvCxnSpPr>
            <p:nvPr/>
          </p:nvCxnSpPr>
          <p:spPr>
            <a:xfrm>
              <a:off x="3573749" y="3752176"/>
              <a:ext cx="2326638" cy="0"/>
            </a:xfrm>
            <a:prstGeom prst="straightConnector1">
              <a:avLst/>
            </a:prstGeom>
            <a:ln w="63500">
              <a:tailEnd type="triangle"/>
            </a:ln>
          </p:spPr>
          <p:style>
            <a:lnRef idx="1">
              <a:schemeClr val="dk1"/>
            </a:lnRef>
            <a:fillRef idx="0">
              <a:schemeClr val="dk1"/>
            </a:fillRef>
            <a:effectRef idx="0">
              <a:schemeClr val="dk1"/>
            </a:effectRef>
            <a:fontRef idx="minor">
              <a:schemeClr val="tx1"/>
            </a:fontRef>
          </p:style>
        </p:cxnSp>
        <p:sp>
          <p:nvSpPr>
            <p:cNvPr id="6" name="Rectangle: Rounded Corners 5">
              <a:extLst>
                <a:ext uri="{FF2B5EF4-FFF2-40B4-BE49-F238E27FC236}">
                  <a16:creationId xmlns:a16="http://schemas.microsoft.com/office/drawing/2014/main" id="{7DB4E11B-9C53-892C-5406-6265359C6A37}"/>
                </a:ext>
              </a:extLst>
            </p:cNvPr>
            <p:cNvSpPr/>
            <p:nvPr/>
          </p:nvSpPr>
          <p:spPr>
            <a:xfrm>
              <a:off x="3860286" y="2318149"/>
              <a:ext cx="1648691" cy="2868054"/>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b="1" dirty="0"/>
                <a:t>Prior Works</a:t>
              </a:r>
            </a:p>
          </p:txBody>
        </p:sp>
      </p:grpSp>
    </p:spTree>
    <p:extLst>
      <p:ext uri="{BB962C8B-B14F-4D97-AF65-F5344CB8AC3E}">
        <p14:creationId xmlns:p14="http://schemas.microsoft.com/office/powerpoint/2010/main" val="13488611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otalTime>1479</TotalTime>
  <Words>1675</Words>
  <Application>Microsoft Office PowerPoint</Application>
  <PresentationFormat>Widescreen</PresentationFormat>
  <Paragraphs>228</Paragraphs>
  <Slides>29</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HelveticaNeue-Light</vt:lpstr>
      <vt:lpstr>Söhne</vt:lpstr>
      <vt:lpstr>Arial</vt:lpstr>
      <vt:lpstr>Calibri</vt:lpstr>
      <vt:lpstr>Calibri Light</vt:lpstr>
      <vt:lpstr>Office Theme</vt:lpstr>
      <vt:lpstr>RF Genesis: Zero-Shot Generalization of mmWave Sensing through Simulation-Based Data Synthesis and Generative Diffusion Models</vt:lpstr>
      <vt:lpstr>mmWave Sensing</vt:lpstr>
      <vt:lpstr>Background &amp; Motivation</vt:lpstr>
      <vt:lpstr>Background &amp; Motivation</vt:lpstr>
      <vt:lpstr>Background &amp; Motivation</vt:lpstr>
      <vt:lpstr>Background &amp; Motivation</vt:lpstr>
      <vt:lpstr>Straightforward Solution of Generalization:</vt:lpstr>
      <vt:lpstr>mmWave Data Collection</vt:lpstr>
      <vt:lpstr>Related Works: Cross-modal Data Synthesis</vt:lpstr>
      <vt:lpstr>Related Works: Generative Diffusion Models</vt:lpstr>
      <vt:lpstr>Contribution</vt:lpstr>
      <vt:lpstr>System Design</vt:lpstr>
      <vt:lpstr>System Design</vt:lpstr>
      <vt:lpstr>System Design</vt:lpstr>
      <vt:lpstr>System Design</vt:lpstr>
      <vt:lpstr>System Design</vt:lpstr>
      <vt:lpstr>Object Diffusion</vt:lpstr>
      <vt:lpstr>Physical – Diffusion Communication and Integration</vt:lpstr>
      <vt:lpstr>Environment Diffusion</vt:lpstr>
      <vt:lpstr>Evaluation - Setup</vt:lpstr>
      <vt:lpstr>Evaluation - Simulator</vt:lpstr>
      <vt:lpstr>Evaluation - Simulator</vt:lpstr>
      <vt:lpstr>Evaluation - Simulator</vt:lpstr>
      <vt:lpstr>End-to-End Evaluation:  Posture Estimation</vt:lpstr>
      <vt:lpstr>End-to-End Evaluation:  Posture Estimation</vt:lpstr>
      <vt:lpstr>PowerPoint Presentation</vt:lpstr>
      <vt:lpstr>PowerPoint Presentation</vt:lpstr>
      <vt:lpstr>Impact of Quality of Prompts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RF Genesis: Enhancing Generalization of  mmWave Sensing through Cross-Modal Data Synthesis and Diffusion</dc:title>
  <dc:creator>Xingyu Chen (FA Talent)</dc:creator>
  <cp:lastModifiedBy>Xingyu Chen</cp:lastModifiedBy>
  <cp:revision>206</cp:revision>
  <dcterms:created xsi:type="dcterms:W3CDTF">2023-07-12T01:29:24Z</dcterms:created>
  <dcterms:modified xsi:type="dcterms:W3CDTF">2023-11-13T06:31:18Z</dcterms:modified>
</cp:coreProperties>
</file>

<file path=docProps/thumbnail.jpeg>
</file>